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319" r:id="rId3"/>
    <p:sldId id="281" r:id="rId4"/>
    <p:sldId id="327" r:id="rId5"/>
    <p:sldId id="332" r:id="rId6"/>
    <p:sldId id="295" r:id="rId7"/>
    <p:sldId id="335" r:id="rId8"/>
    <p:sldId id="321" r:id="rId9"/>
    <p:sldId id="324" r:id="rId10"/>
    <p:sldId id="305" r:id="rId11"/>
    <p:sldId id="304" r:id="rId12"/>
    <p:sldId id="331" r:id="rId13"/>
    <p:sldId id="325" r:id="rId14"/>
    <p:sldId id="328" r:id="rId15"/>
    <p:sldId id="329" r:id="rId16"/>
    <p:sldId id="336" r:id="rId17"/>
    <p:sldId id="334" r:id="rId18"/>
    <p:sldId id="344" r:id="rId19"/>
    <p:sldId id="337" r:id="rId20"/>
    <p:sldId id="323" r:id="rId21"/>
    <p:sldId id="343" r:id="rId22"/>
    <p:sldId id="342" r:id="rId23"/>
    <p:sldId id="300" r:id="rId24"/>
    <p:sldId id="308" r:id="rId25"/>
    <p:sldId id="309" r:id="rId26"/>
    <p:sldId id="330" r:id="rId27"/>
    <p:sldId id="293" r:id="rId28"/>
    <p:sldId id="317" r:id="rId29"/>
    <p:sldId id="315" r:id="rId30"/>
    <p:sldId id="306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казка" id="{4B7F082D-12C6-4772-BFDE-76A3AD845FF1}">
          <p14:sldIdLst>
            <p14:sldId id="258"/>
          </p14:sldIdLst>
        </p14:section>
        <p14:section name="эм...." id="{F2C8E8FD-5A69-4F98-B1D9-11AC67159FAB}">
          <p14:sldIdLst>
            <p14:sldId id="319"/>
            <p14:sldId id="281"/>
          </p14:sldIdLst>
        </p14:section>
        <p14:section name="о гешефте" id="{A118066F-8C6B-4820-B97C-4CF627678D49}">
          <p14:sldIdLst>
            <p14:sldId id="327"/>
            <p14:sldId id="332"/>
          </p14:sldIdLst>
        </p14:section>
        <p14:section name="и что это" id="{9841A3A3-EA81-4D14-A9B9-0FF54FCC1C4A}">
          <p14:sldIdLst>
            <p14:sldId id="295"/>
            <p14:sldId id="335"/>
          </p14:sldIdLst>
        </p14:section>
        <p14:section name="данные" id="{6C4B345D-DC3C-4025-942C-9FFA4D9939E7}">
          <p14:sldIdLst>
            <p14:sldId id="321"/>
          </p14:sldIdLst>
        </p14:section>
        <p14:section name="нытье провессиональное" id="{6026F876-C624-488E-A114-3DC43A65FC64}">
          <p14:sldIdLst>
            <p14:sldId id="324"/>
          </p14:sldIdLst>
        </p14:section>
        <p14:section name="и как это есть?" id="{6DE1A868-C1A4-471F-A208-38AA091FC5CF}">
          <p14:sldIdLst>
            <p14:sldId id="305"/>
            <p14:sldId id="304"/>
          </p14:sldIdLst>
        </p14:section>
        <p14:section name="ну мы вообще-то старались" id="{01B1D4FD-2E2E-4CF2-A272-51E191911E08}">
          <p14:sldIdLst>
            <p14:sldId id="331"/>
            <p14:sldId id="325"/>
            <p14:sldId id="328"/>
            <p14:sldId id="329"/>
            <p14:sldId id="336"/>
            <p14:sldId id="334"/>
            <p14:sldId id="344"/>
          </p14:sldIdLst>
        </p14:section>
        <p14:section name="пока конец, потом придумаю" id="{F770F186-8385-4FD9-9D26-F053C6F2D563}">
          <p14:sldIdLst>
            <p14:sldId id="337"/>
          </p14:sldIdLst>
        </p14:section>
        <p14:section name="и что нам надо?" id="{265D1FE4-F8F3-4620-BE85-9E30846C3955}">
          <p14:sldIdLst>
            <p14:sldId id="323"/>
            <p14:sldId id="343"/>
            <p14:sldId id="342"/>
          </p14:sldIdLst>
        </p14:section>
        <p14:section name="скрыто" id="{00C490AC-11BC-416E-80BB-D0203D2C7CB2}">
          <p14:sldIdLst>
            <p14:sldId id="300"/>
            <p14:sldId id="308"/>
            <p14:sldId id="309"/>
            <p14:sldId id="330"/>
            <p14:sldId id="293"/>
            <p14:sldId id="317"/>
            <p14:sldId id="31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ha" initials="M" lastIdx="4" clrIdx="0">
    <p:extLst>
      <p:ext uri="{19B8F6BF-5375-455C-9EA6-DF929625EA0E}">
        <p15:presenceInfo xmlns:p15="http://schemas.microsoft.com/office/powerpoint/2012/main" userId="93ecec99376cb0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200"/>
    <a:srgbClr val="003300"/>
    <a:srgbClr val="72ADBD"/>
    <a:srgbClr val="0B3D2C"/>
    <a:srgbClr val="136A48"/>
    <a:srgbClr val="189062"/>
    <a:srgbClr val="65D58D"/>
    <a:srgbClr val="009900"/>
    <a:srgbClr val="567341"/>
    <a:srgbClr val="6AD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9" autoAdjust="0"/>
    <p:restoredTop sz="77574" autoAdjust="0"/>
  </p:normalViewPr>
  <p:slideViewPr>
    <p:cSldViewPr>
      <p:cViewPr>
        <p:scale>
          <a:sx n="50" d="100"/>
          <a:sy n="50" d="100"/>
        </p:scale>
        <p:origin x="3054" y="8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F1B39-E60F-4462-8EC5-CCA5C28F8066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4C08A-BF8C-4D9C-8477-6EEA4A8B6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28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день!</a:t>
            </a:r>
          </a:p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представляю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вашему вниманию проект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нефроскан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«разработкой интеллектуальной системы сегментации изображений компьютерной томографии почек на основе глубокого обучения». </a:t>
            </a:r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471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семантической сегментации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задача, при которой необходимо определить класс для каждого пикселя. Получается, на выходе из нейронной сети нужно получить распределение классов для каждого пикселя.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задача, при которой необходимо не просто классифицировать принадлежность пикселя к определенному классу, но и определить, к какому именно объекту принадлежат эти пиксели.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538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709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Вен3.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2.1.1 5/8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47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2.1.1,</a:t>
            </a:r>
            <a:r>
              <a:rPr lang="ru-RU" baseline="0" dirty="0" smtClean="0"/>
              <a:t> 1024, 8/5.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209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 эпоха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410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Вен3.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2.1.1 4-33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418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первом исследовании в венозной фазе 150 снимков. Во втором – 198.</a:t>
            </a:r>
            <a:r>
              <a:rPr lang="ru-RU" baseline="0" dirty="0" smtClean="0"/>
              <a:t> </a:t>
            </a:r>
          </a:p>
          <a:p>
            <a:endParaRPr lang="ru-RU" baseline="0" dirty="0" smtClean="0"/>
          </a:p>
          <a:p>
            <a:r>
              <a:rPr lang="ru-RU" baseline="0" dirty="0" smtClean="0"/>
              <a:t>Мы подаем на вход для нейронной сети полноценное исследование, которое мы и обрабатываем, рассматривая для анализа только венозную фазу. 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Время на обработку одного снимка равно 0.1 сек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55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команду также входят: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консультанты: врачи рентгенологи, специалисты лучевой диагностики;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специалист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онко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-диагностики, </a:t>
            </a:r>
            <a:r>
              <a:rPr lang="ru-RU" dirty="0" smtClean="0"/>
              <a:t>врач-онколог вышей квалифика</a:t>
            </a:r>
            <a:r>
              <a:rPr lang="ru-RU" i="1" dirty="0" smtClean="0"/>
              <a:t>ционной</a:t>
            </a:r>
            <a:r>
              <a:rPr lang="ru-RU" dirty="0" smtClean="0"/>
              <a:t> категории, заместитель главного врача по хирургической помощи, кандидат медицинских наук</a:t>
            </a:r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436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110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10. Заключение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Наша система — это шаг к персонализированной и точной диагностике рака почки.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Благодарю за внимание! Готова ответить на ваши вопросы.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49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2. Актуальность проблемы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Рак почки — это не просто статистика. В 2022 году от этого заболевания умерло более 150 тысяч человек.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данным ВОЗ, рак почки занимает 14-е место среди впервые выявленных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онкозаболеваний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проблема не только в этих цифрах: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 нехватки специалистов и большой загруженностью сотрудников 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15 до 27 процентов диагнозов ставится ошибочно,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Время описания исследования составляет до 2 дней.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797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соответствии с техническим заданием, стоит задача разработки и реализации модели,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методов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алгоритмов сегментации и распознания КТ изображений брюшной полости. </a:t>
            </a:r>
          </a:p>
          <a:p>
            <a:pPr algn="just"/>
            <a:r>
              <a:rPr lang="ru-RU" dirty="0" smtClean="0"/>
              <a:t>На слайде</a:t>
            </a:r>
            <a:r>
              <a:rPr lang="ru-RU" baseline="0" dirty="0" smtClean="0"/>
              <a:t> вашему вниманию представлен пример обезличенных КТ снимков брюшной полости, для которых будет осуществляться работа нашего ПО.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434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Слайды 5. Бизнес-модель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 проект нацелен на работу государственными и частными медицинскими учреждения Российской Федерации и стран БРИКС. Основную прибыль планируется получать от продаж простой неисключительной лицензии на программный продукт медицинским организациям и центрам.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280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395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соответствии с техническим заданием, стоит задача разработки и реализации модели,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методов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алгоритмов сегментации и распознания КТ изображений брюшной полости. </a:t>
            </a:r>
          </a:p>
          <a:p>
            <a:pPr algn="just"/>
            <a:r>
              <a:rPr lang="ru-RU" dirty="0" smtClean="0"/>
              <a:t>На слайде</a:t>
            </a:r>
            <a:r>
              <a:rPr lang="ru-RU" baseline="0" dirty="0" smtClean="0"/>
              <a:t> вашему вниманию представлен пример обезличенных КТ снимков брюшной полости, для которых будет осуществляться работа нашего ПО.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03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соответствии с техническим заданием, стоит задача разработки и реализации модели,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методов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алгоритмов сегментации и распознания КТ изображений брюшной полости. </a:t>
            </a:r>
          </a:p>
          <a:p>
            <a:pPr algn="just"/>
            <a:r>
              <a:rPr lang="ru-RU" dirty="0" smtClean="0"/>
              <a:t>На слайде</a:t>
            </a:r>
            <a:r>
              <a:rPr lang="ru-RU" baseline="0" dirty="0" smtClean="0"/>
              <a:t> вашему вниманию представлен пример обезличенных КТ снимков брюшной полости, для которых будет осуществляться работа нашего ПО.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380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498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 состоит в том, чтобы достичь максимального количества истинно положительных и истинно отрицательных результатов и наименьшего количества ложных положительных и ложных отрицательных результатов. В медицине особенно важно минимизировать количество ложноотрицательных случаев, которые могут иметь серьезные последствия.</a:t>
            </a:r>
          </a:p>
          <a:p>
            <a:pPr algn="just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в диагностике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цель состоит в том, чтобы иметь высокую чувствительность.</a:t>
            </a:r>
          </a:p>
          <a:p>
            <a:pPr algn="just"/>
            <a:r>
              <a:rPr lang="ru-RU" dirty="0" smtClean="0"/>
              <a:t>Коэффициент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630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выходе этой шляпы</a:t>
            </a:r>
          </a:p>
          <a:p>
            <a:pPr algn="just"/>
            <a:r>
              <a:rPr lang="ru-RU" dirty="0" smtClean="0"/>
              <a:t>Ну и как мы будем на это смотреть?</a:t>
            </a:r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51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Ну и еще немного дичи о </a:t>
            </a:r>
            <a:r>
              <a:rPr lang="en-US" dirty="0" smtClean="0"/>
              <a:t>cr64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У тебя</a:t>
            </a:r>
            <a:r>
              <a:rPr lang="ru-RU" baseline="0" dirty="0" smtClean="0"/>
              <a:t> всего 5 минут, не забывай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518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соответствии с техническим заданием, стоит задача разработки и реализации модели,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методов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алгоритмов сегментации и распознания КТ изображений брюшной полости. </a:t>
            </a:r>
          </a:p>
          <a:p>
            <a:pPr algn="just"/>
            <a:r>
              <a:rPr lang="ru-RU" dirty="0" smtClean="0"/>
              <a:t>На слайде</a:t>
            </a:r>
            <a:r>
              <a:rPr lang="ru-RU" baseline="0" dirty="0" smtClean="0"/>
              <a:t> вашему вниманию представлен пример обезличенных КТ снимков брюшной полости, для которых будет осуществляться работа нашего ПО.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54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Продукт планируется для использования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медицинскими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учреждениями, в первую очередь, теми, кто специализируется на изучении, диагностировании и лечении онкологических заболеваний почек.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География потенциальных потребителей охватывает субъекты Российской Федерации и страны БРИКС и ОДКБ.</a:t>
            </a:r>
          </a:p>
          <a:p>
            <a:pPr algn="just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165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Слайды 3. Конкуренты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Непосредственных аналогов системы на российском рынке не существует, что повышает актуальность и востребованность данного программного продукта.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Интеграция с российскими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медсистемами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(МИС, БАРС), это то, чего нет у зарубежных аналогов.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Наши конкуренты не предлагают прогнозирования — это наше уникальное преимущество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50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4. Решение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этапе ведется разработка системы распознавания изображений компьютерной томографии брюшной полости, определение образований почек и дифференцирование патологий.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планируем внедрение полноценной системы поддержки принятия врачебных решений, которая будет не только анализировать КТ исследования на предмет наличия тех или иных аномалий, но и предлагать различные варианты лечения, прогнозирую осложнения и появление сопутствующих заболеваний.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203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древние времена, когда медицина была окутана тайнами, а болезни казались проклятиями богов, жил мудрый лекарь по имени Нефрит. Его проницательный взгляд мог различить скрытые недуги, а умелые руки – облегчить страдания. Но больше всего Нефрит прославился своим искусством диагностики болезней почек. Он словно видел сквозь плоть, разгадывая загадки, заключенные в изгибах и тенях этого жизненно важного органа.</a:t>
            </a:r>
          </a:p>
          <a:p>
            <a:pPr algn="just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Говорили, что Нефрит получил свой дар от самой богини здоровья, которая явилась ему во сне и подарила магический камень, похожий по форме на почку. Этот камень, мерцающий мягким зелёным светом, позволял лекарю проникать в глубины человеческого тела и распознавать болезни, невидимые другим. Слава о Нефрите разнеслась по всей земле, и люди стекались к нему со всех концов света, ища исцеления от своих недугов.</a:t>
            </a:r>
          </a:p>
          <a:p>
            <a:pPr algn="just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годами знания Нефрита крепли, и он передавал свой опыт ученикам, создавая целую школу врачевателей, специализирующихся на болезнях почек. И хотя магический камень был утерян во тьме веков, имя Нефрита стало символом надежды и исцеления для всех страждущих.</a:t>
            </a:r>
          </a:p>
          <a:p>
            <a:pPr indent="450215" algn="just">
              <a:spcBef>
                <a:spcPts val="80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65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9. План реализации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Наши ближайшие шаги: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Доработка MVP и тесты в клиниках.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Клинические испытания на 100 пациентах.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Коммерческий запуск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Выход на рынок. Запуск в РФ с подключением 50 клиник.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нам нужно 5 млн инвестиций. </a:t>
            </a:r>
          </a:p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Добавлю от себя, что планируем учувствовать в Старт-1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успешной реализации ROI составит 3x за 2 года.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324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Слайды 6. Задел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данный момент проанализировано 5000+ КТ-снимков с контрастированием, включая сложные случаи рака и кистозных образований. Все исследования обезличены в соответствии с ФЗ о персональных данных.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Исследования представляют собой реальные клинические случаи, и включают в себя множество патологий и аномалий.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90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соответствии с техническим заданием, стоит задача разработки и реализации модели,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методов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алгоритмов сегментации и распознания КТ изображений брюшной полости. </a:t>
            </a:r>
          </a:p>
          <a:p>
            <a:pPr algn="just"/>
            <a:r>
              <a:rPr lang="ru-RU" dirty="0" smtClean="0"/>
              <a:t>На слайде</a:t>
            </a:r>
            <a:r>
              <a:rPr lang="ru-RU" baseline="0" dirty="0" smtClean="0"/>
              <a:t> вашему вниманию представлен пример обезличенных КТ снимков брюшной полости, для которых будет осуществляться работа нашего ПО.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4C08A-BF8C-4D9C-8477-6EEA4A8B608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2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90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4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5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96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70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75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81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53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52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89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09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B6967-96B6-47F9-BEF7-899C0338F779}" type="datetimeFigureOut">
              <a:rPr lang="ru-RU" smtClean="0"/>
              <a:t>25.06.2025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568C9-4A46-43B8-AEB4-C263007673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Квадрат"/>
          <p:cNvSpPr/>
          <p:nvPr/>
        </p:nvSpPr>
        <p:spPr>
          <a:xfrm>
            <a:off x="9224448" y="-2447"/>
            <a:ext cx="2333295" cy="4406644"/>
          </a:xfrm>
          <a:prstGeom prst="rect">
            <a:avLst/>
          </a:prstGeom>
          <a:solidFill>
            <a:srgbClr val="588157"/>
          </a:solidFill>
          <a:ln w="19050">
            <a:solidFill>
              <a:srgbClr val="CED4C4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BB3C1"/>
                </a:solidFill>
              </a:defRPr>
            </a:pPr>
            <a:endParaRPr/>
          </a:p>
        </p:txBody>
      </p:sp>
      <p:grpSp>
        <p:nvGrpSpPr>
          <p:cNvPr id="8" name="Группа 7"/>
          <p:cNvGrpSpPr/>
          <p:nvPr/>
        </p:nvGrpSpPr>
        <p:grpSpPr>
          <a:xfrm>
            <a:off x="263352" y="1399078"/>
            <a:ext cx="7429612" cy="1703768"/>
            <a:chOff x="263352" y="1399078"/>
            <a:chExt cx="7429612" cy="1703768"/>
          </a:xfrm>
        </p:grpSpPr>
        <p:sp>
          <p:nvSpPr>
            <p:cNvPr id="18" name="TextBox 17"/>
            <p:cNvSpPr txBox="1"/>
            <p:nvPr/>
          </p:nvSpPr>
          <p:spPr>
            <a:xfrm>
              <a:off x="1207241" y="1399078"/>
              <a:ext cx="6485723" cy="110799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6600" i="1" spc="300" dirty="0">
                  <a:solidFill>
                    <a:schemeClr val="accent3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NEPHRO-</a:t>
              </a:r>
              <a:r>
                <a:rPr lang="ru-RU" sz="6600" i="1" spc="300" dirty="0">
                  <a:solidFill>
                    <a:schemeClr val="accent3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скан</a:t>
              </a: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263352" y="2401115"/>
              <a:ext cx="7429612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1700">
                <a:lnSpc>
                  <a:spcPct val="110000"/>
                </a:lnSpc>
              </a:pPr>
              <a:r>
                <a:rPr lang="ru-RU" dirty="0">
                  <a:solidFill>
                    <a:srgbClr val="003300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Tahoma" panose="020B0604030504040204" pitchFamily="34" charset="0"/>
                </a:rPr>
                <a:t>Интеллектуальная системы сегментации изображений КТ почек на основе глубокого обучения</a:t>
              </a: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11568608" y="1"/>
            <a:ext cx="623392" cy="4406645"/>
          </a:xfrm>
          <a:prstGeom prst="rect">
            <a:avLst/>
          </a:prstGeom>
          <a:solidFill>
            <a:srgbClr val="2C5000"/>
          </a:solidFill>
          <a:ln>
            <a:solidFill>
              <a:srgbClr val="CED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1" name="Квадрат"/>
          <p:cNvSpPr/>
          <p:nvPr/>
        </p:nvSpPr>
        <p:spPr>
          <a:xfrm>
            <a:off x="8760295" y="6427831"/>
            <a:ext cx="3431705" cy="430173"/>
          </a:xfrm>
          <a:prstGeom prst="rect">
            <a:avLst/>
          </a:prstGeom>
          <a:solidFill>
            <a:srgbClr val="A3B18A"/>
          </a:solidFill>
          <a:ln w="12700">
            <a:solidFill>
              <a:srgbClr val="CED4C4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 sz="2000">
                <a:solidFill>
                  <a:srgbClr val="FD493D"/>
                </a:solidFill>
              </a:defRPr>
            </a:pPr>
            <a:endParaRPr sz="2000"/>
          </a:p>
        </p:txBody>
      </p:sp>
      <p:sp>
        <p:nvSpPr>
          <p:cNvPr id="173" name="Прямоугольник"/>
          <p:cNvSpPr/>
          <p:nvPr/>
        </p:nvSpPr>
        <p:spPr>
          <a:xfrm>
            <a:off x="9235313" y="4423534"/>
            <a:ext cx="2956687" cy="1987409"/>
          </a:xfrm>
          <a:prstGeom prst="rect">
            <a:avLst/>
          </a:prstGeom>
          <a:solidFill>
            <a:srgbClr val="335B41"/>
          </a:solidFill>
          <a:ln w="12700">
            <a:solidFill>
              <a:srgbClr val="CED4C4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B5D8E1"/>
                </a:solidFill>
              </a:defRPr>
            </a:pPr>
            <a:endParaRPr/>
          </a:p>
        </p:txBody>
      </p:sp>
      <p:sp>
        <p:nvSpPr>
          <p:cNvPr id="11" name="Прямоугольник 10"/>
          <p:cNvSpPr/>
          <p:nvPr/>
        </p:nvSpPr>
        <p:spPr>
          <a:xfrm>
            <a:off x="8714695" y="4449673"/>
            <a:ext cx="475017" cy="1987410"/>
          </a:xfrm>
          <a:prstGeom prst="rect">
            <a:avLst/>
          </a:prstGeom>
          <a:solidFill>
            <a:srgbClr val="3B5C36"/>
          </a:solidFill>
          <a:ln w="19050">
            <a:solidFill>
              <a:srgbClr val="CED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4448698"/>
            <a:ext cx="8760296" cy="2434467"/>
          </a:xfrm>
          <a:prstGeom prst="rect">
            <a:avLst/>
          </a:prstGeom>
          <a:solidFill>
            <a:srgbClr val="D3D8C9"/>
          </a:solidFill>
          <a:ln>
            <a:solidFill>
              <a:srgbClr val="E9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896938"/>
            <a:r>
              <a:rPr lang="ru-RU" sz="2000" dirty="0" err="1" smtClean="0">
                <a:solidFill>
                  <a:srgbClr val="1B3600"/>
                </a:solidFill>
                <a:latin typeface="Georgia" panose="02040502050405020303" pitchFamily="18" charset="0"/>
              </a:rPr>
              <a:t>Рудыко</a:t>
            </a:r>
            <a:r>
              <a:rPr lang="ru-RU" sz="2000" dirty="0" smtClean="0">
                <a:solidFill>
                  <a:srgbClr val="1B3600"/>
                </a:solidFill>
                <a:latin typeface="Georgia" panose="02040502050405020303" pitchFamily="18" charset="0"/>
              </a:rPr>
              <a:t> М.О., Яценко Е. В.</a:t>
            </a:r>
          </a:p>
          <a:p>
            <a:pPr indent="896938"/>
            <a:r>
              <a:rPr lang="ru-RU" sz="2000" dirty="0" smtClean="0">
                <a:solidFill>
                  <a:srgbClr val="1B3600"/>
                </a:solidFill>
                <a:latin typeface="Georgia" panose="02040502050405020303" pitchFamily="18" charset="0"/>
              </a:rPr>
              <a:t>Руководитель: Хомяков Д. В.</a:t>
            </a:r>
          </a:p>
          <a:p>
            <a:pPr indent="896938"/>
            <a:endParaRPr lang="ru-RU" sz="2000" dirty="0" smtClean="0">
              <a:solidFill>
                <a:srgbClr val="1B360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6" t="22700" r="6401" b="22701"/>
          <a:stretch/>
        </p:blipFill>
        <p:spPr>
          <a:xfrm>
            <a:off x="260939" y="282131"/>
            <a:ext cx="1212169" cy="723599"/>
          </a:xfrm>
          <a:prstGeom prst="rect">
            <a:avLst/>
          </a:prstGeom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9" y="374378"/>
            <a:ext cx="1083933" cy="53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 descr="https://upload.wikimedia.org/wikipedia/commons/b/bb/Logo-sechenov-new-itog-05_%281%29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1" t="35370" r="65786" b="34224"/>
          <a:stretch/>
        </p:blipFill>
        <p:spPr bwMode="auto">
          <a:xfrm>
            <a:off x="2963663" y="280080"/>
            <a:ext cx="825740" cy="7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20901" y="64582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112200"/>
                </a:solidFill>
              </a:rPr>
              <a:t>2025</a:t>
            </a:r>
            <a:endParaRPr lang="ru-RU" dirty="0">
              <a:solidFill>
                <a:srgbClr val="112200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1"/>
          <a:stretch/>
        </p:blipFill>
        <p:spPr>
          <a:xfrm>
            <a:off x="3978158" y="338936"/>
            <a:ext cx="2495062" cy="60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F4AFB5CE-CA8C-469C-BBD0-9E8CCD4BACE6}"/>
              </a:ext>
            </a:extLst>
          </p:cNvPr>
          <p:cNvSpPr/>
          <p:nvPr/>
        </p:nvSpPr>
        <p:spPr>
          <a:xfrm>
            <a:off x="407368" y="1857004"/>
            <a:ext cx="597666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400" b="0" i="0" dirty="0" smtClean="0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Достижение </a:t>
            </a:r>
            <a:r>
              <a:rPr lang="ru-RU" sz="2400" b="0" i="0" dirty="0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высоких результатов </a:t>
            </a:r>
            <a:r>
              <a:rPr lang="ru-RU" sz="2400" b="0" i="0" dirty="0" smtClean="0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для биомедицинских задач;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800" b="0" i="0" dirty="0">
              <a:solidFill>
                <a:srgbClr val="003300"/>
              </a:solidFill>
              <a:effectLst/>
              <a:latin typeface="Georgia" panose="020405020504050203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Отсутствие </a:t>
            </a:r>
            <a:r>
              <a:rPr lang="ru-RU" sz="2400" b="0" i="0" dirty="0" err="1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полносвязных</a:t>
            </a:r>
            <a:r>
              <a:rPr lang="ru-RU" sz="2400" b="0" i="0" dirty="0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sz="2400" b="0" i="0" dirty="0" smtClean="0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слоев, </a:t>
            </a:r>
            <a:r>
              <a:rPr lang="ru-RU" sz="2400" b="0" i="0" dirty="0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в которых сосредоточено большинство параметров сети</a:t>
            </a:r>
            <a:r>
              <a:rPr lang="ru-RU" sz="2400" b="0" i="0" dirty="0" smtClean="0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ru-RU" sz="800" b="0" i="0" dirty="0">
              <a:solidFill>
                <a:srgbClr val="003300"/>
              </a:solidFill>
              <a:effectLst/>
              <a:latin typeface="Georgia" panose="020405020504050203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400" b="0" i="0" dirty="0" smtClean="0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Ориентирована </a:t>
            </a:r>
            <a:r>
              <a:rPr lang="ru-RU" sz="2400" b="0" i="0" dirty="0">
                <a:solidFill>
                  <a:srgbClr val="003300"/>
                </a:solidFill>
                <a:effectLst/>
                <a:latin typeface="Georgia" panose="02040502050405020303" pitchFamily="18" charset="0"/>
              </a:rPr>
              <a:t>на обработку контекстно-богатых медицинских изображений, в которых практически не встречаются «пустые» пиксели</a:t>
            </a:r>
            <a:r>
              <a:rPr lang="ru-RU" sz="2400" dirty="0">
                <a:solidFill>
                  <a:srgbClr val="003300"/>
                </a:solidFill>
                <a:latin typeface="Georgia" panose="02040502050405020303" pitchFamily="18" charset="0"/>
              </a:rPr>
              <a:t>.</a:t>
            </a:r>
            <a:endParaRPr lang="ru-RU" sz="2400" b="0" i="0" dirty="0">
              <a:solidFill>
                <a:srgbClr val="0033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9337" y="113813"/>
            <a:ext cx="432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Архитектура </a:t>
            </a:r>
            <a:r>
              <a:rPr lang="en-US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U-NET</a:t>
            </a:r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935693"/>
            <a:ext cx="5688061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0000" y="2356912"/>
            <a:ext cx="5087928" cy="259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Свертка с шагом </a:t>
            </a:r>
            <a:r>
              <a:rPr lang="ru-RU" sz="2400" dirty="0">
                <a:solidFill>
                  <a:srgbClr val="003300"/>
                </a:solidFill>
                <a:latin typeface="Georgia" panose="02040502050405020303" pitchFamily="18" charset="0"/>
              </a:rPr>
              <a:t>2 </a:t>
            </a: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вместо </a:t>
            </a:r>
            <a:r>
              <a:rPr lang="ru-RU" sz="2400" dirty="0" err="1" smtClean="0">
                <a:solidFill>
                  <a:srgbClr val="003300"/>
                </a:solidFill>
                <a:latin typeface="Georgia" panose="02040502050405020303" pitchFamily="18" charset="0"/>
              </a:rPr>
              <a:t>MaxPooling</a:t>
            </a: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;</a:t>
            </a: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ru-RU" sz="800" dirty="0" smtClean="0">
              <a:solidFill>
                <a:srgbClr val="003300"/>
              </a:solidFill>
              <a:latin typeface="Georgia" panose="02040502050405020303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Групповая нормализация;</a:t>
            </a: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ru-RU" sz="800" dirty="0" smtClean="0">
              <a:solidFill>
                <a:srgbClr val="003300"/>
              </a:solidFill>
              <a:latin typeface="Georgia" panose="02040502050405020303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400" dirty="0" err="1" smtClean="0">
                <a:solidFill>
                  <a:srgbClr val="003300"/>
                </a:solidFill>
                <a:latin typeface="Georgia" panose="02040502050405020303" pitchFamily="18" charset="0"/>
              </a:rPr>
              <a:t>Dropout</a:t>
            </a: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 в блоках </a:t>
            </a:r>
            <a:r>
              <a:rPr lang="ru-RU" sz="2400" dirty="0" err="1" smtClean="0">
                <a:solidFill>
                  <a:srgbClr val="003300"/>
                </a:solidFill>
                <a:latin typeface="Georgia" panose="02040502050405020303" pitchFamily="18" charset="0"/>
              </a:rPr>
              <a:t>энкодера</a:t>
            </a: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 для регуляризации.</a:t>
            </a:r>
            <a:endParaRPr lang="ru-RU" sz="2400" dirty="0">
              <a:solidFill>
                <a:srgbClr val="003300"/>
              </a:solidFill>
              <a:latin typeface="Georgia" panose="02040502050405020303" pitchFamily="18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9337" y="113813"/>
            <a:ext cx="432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Архитектура </a:t>
            </a:r>
            <a:r>
              <a:rPr lang="en-US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U-NET</a:t>
            </a:r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607422" y="514052"/>
            <a:ext cx="6200650" cy="5829896"/>
            <a:chOff x="5827051" y="509070"/>
            <a:chExt cx="6200650" cy="5829896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051" y="1328122"/>
              <a:ext cx="6200650" cy="501084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664577" y="509070"/>
              <a:ext cx="4525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>
                  <a:solidFill>
                    <a:srgbClr val="0B3D2C"/>
                  </a:solidFill>
                  <a:latin typeface="Georgia" panose="02040502050405020303" pitchFamily="18" charset="0"/>
                </a:rPr>
                <a:t>Архитектура </a:t>
              </a:r>
              <a:r>
                <a:rPr lang="en-US" sz="2400" b="1" dirty="0" smtClean="0">
                  <a:solidFill>
                    <a:srgbClr val="0B3D2C"/>
                  </a:solidFill>
                  <a:latin typeface="Georgia" panose="02040502050405020303" pitchFamily="18" charset="0"/>
                </a:rPr>
                <a:t>Deeper U-Net</a:t>
              </a:r>
              <a:endParaRPr lang="ru-RU" sz="2400" b="1" dirty="0">
                <a:solidFill>
                  <a:srgbClr val="0B3D2C"/>
                </a:solidFill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83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rot="16200000">
            <a:off x="6501629" y="1167629"/>
            <a:ext cx="6845076" cy="453566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3879"/>
              </p:ext>
            </p:extLst>
          </p:nvPr>
        </p:nvGraphicFramePr>
        <p:xfrm>
          <a:off x="839417" y="2017962"/>
          <a:ext cx="10513166" cy="2835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008111"/>
                <a:gridCol w="4591867"/>
                <a:gridCol w="2342129"/>
                <a:gridCol w="2571059"/>
              </a:tblGrid>
              <a:tr h="56700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eorgia" panose="02040502050405020303" pitchFamily="18" charset="0"/>
                        </a:rPr>
                        <a:t>№</a:t>
                      </a:r>
                      <a:endParaRPr lang="ru-RU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Georgia" panose="02040502050405020303" pitchFamily="18" charset="0"/>
                        </a:rPr>
                        <a:t>Описание модели</a:t>
                      </a:r>
                      <a:endParaRPr lang="ru-RU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eorgia" panose="02040502050405020303" pitchFamily="18" charset="0"/>
                        </a:rPr>
                        <a:t>Loss</a:t>
                      </a:r>
                      <a:endParaRPr lang="ru-RU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eorgia" panose="02040502050405020303" pitchFamily="18" charset="0"/>
                        </a:rPr>
                        <a:t>Dice Score</a:t>
                      </a:r>
                      <a:endParaRPr lang="ru-RU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</a:tr>
              <a:tr h="567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64-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1024, </a:t>
                      </a:r>
                      <a:r>
                        <a:rPr lang="en-US" baseline="0" dirty="0" err="1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bs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 5</a:t>
                      </a: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, 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все стадии, 10 эпох</a:t>
                      </a:r>
                      <a:endParaRPr lang="ru-RU" dirty="0" smtClean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0.7756</a:t>
                      </a:r>
                      <a:endParaRPr lang="ru-RU" dirty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0.</a:t>
                      </a:r>
                      <a:r>
                        <a:rPr lang="ru-RU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5003</a:t>
                      </a:r>
                      <a:endParaRPr lang="ru-RU" dirty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</a:tr>
              <a:tr h="567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64-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1024, </a:t>
                      </a:r>
                      <a:r>
                        <a:rPr lang="en-US" baseline="0" dirty="0" err="1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bs</a:t>
                      </a: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8</a:t>
                      </a: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ven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, 5 эпох</a:t>
                      </a:r>
                      <a:endParaRPr lang="ru-RU" dirty="0" smtClean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0.7939</a:t>
                      </a:r>
                      <a:endParaRPr lang="ru-RU" dirty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0.7307</a:t>
                      </a:r>
                      <a:endParaRPr lang="ru-RU" dirty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</a:tr>
              <a:tr h="567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64-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1024, </a:t>
                      </a:r>
                      <a:r>
                        <a:rPr lang="en-US" baseline="0" dirty="0" err="1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bs</a:t>
                      </a: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4</a:t>
                      </a: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ven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, 11 эпох</a:t>
                      </a:r>
                      <a:endParaRPr lang="ru-RU" dirty="0" smtClean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0.3006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 0.7</a:t>
                      </a:r>
                      <a:r>
                        <a:rPr lang="en-US" dirty="0" smtClean="0"/>
                        <a:t>9</a:t>
                      </a:r>
                      <a:r>
                        <a:rPr lang="ru-RU" dirty="0" smtClean="0"/>
                        <a:t>47</a:t>
                      </a:r>
                      <a:endParaRPr lang="ru-RU" dirty="0"/>
                    </a:p>
                  </a:txBody>
                  <a:tcPr anchor="ctr"/>
                </a:tc>
              </a:tr>
              <a:tr h="567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64-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1024, </a:t>
                      </a:r>
                      <a:r>
                        <a:rPr lang="en-US" baseline="0" dirty="0" err="1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bs</a:t>
                      </a: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4</a:t>
                      </a:r>
                      <a:r>
                        <a:rPr lang="en-US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ven</a:t>
                      </a:r>
                      <a:r>
                        <a:rPr lang="ru-RU" baseline="0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, 30 эпох</a:t>
                      </a:r>
                      <a:endParaRPr lang="ru-RU" dirty="0" smtClean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0.2992</a:t>
                      </a:r>
                      <a:endParaRPr lang="ru-RU" dirty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1B3600"/>
                          </a:solidFill>
                          <a:latin typeface="Georgia" panose="02040502050405020303" pitchFamily="18" charset="0"/>
                        </a:rPr>
                        <a:t>0.8501</a:t>
                      </a:r>
                      <a:endParaRPr lang="ru-RU" dirty="0">
                        <a:solidFill>
                          <a:srgbClr val="1B3600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9337" y="113813"/>
            <a:ext cx="2664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Метрики</a:t>
            </a:r>
            <a:endParaRPr lang="ru-RU" sz="2800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0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1712624" y="-171400"/>
            <a:ext cx="3493311" cy="7488832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2" y="116632"/>
            <a:ext cx="4499991" cy="778098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400" dirty="0">
              <a:solidFill>
                <a:srgbClr val="8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1790581" y="755267"/>
            <a:ext cx="4536520" cy="5580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3538" algn="just">
              <a:buNone/>
            </a:pPr>
            <a:endParaRPr lang="ru-RU" sz="1800" dirty="0">
              <a:latin typeface="Georgia" panose="02040502050405020303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91" y="1667096"/>
            <a:ext cx="10247619" cy="35238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9337" y="113813"/>
            <a:ext cx="3024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</a:t>
            </a:r>
          </a:p>
        </p:txBody>
      </p:sp>
    </p:spTree>
    <p:extLst>
      <p:ext uri="{BB962C8B-B14F-4D97-AF65-F5344CB8AC3E}">
        <p14:creationId xmlns:p14="http://schemas.microsoft.com/office/powerpoint/2010/main" val="29672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2" y="116632"/>
            <a:ext cx="4499991" cy="778098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400" dirty="0">
              <a:solidFill>
                <a:srgbClr val="8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1790581" y="755267"/>
            <a:ext cx="4536520" cy="5580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3538" algn="just">
              <a:buNone/>
            </a:pPr>
            <a:endParaRPr lang="ru-RU" sz="1800" dirty="0">
              <a:latin typeface="Georgia" panose="02040502050405020303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9337" y="113813"/>
            <a:ext cx="3024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38" y="1800429"/>
            <a:ext cx="10009524" cy="325714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712624" y="-171400"/>
            <a:ext cx="3493311" cy="7488832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6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4"/>
          <p:cNvSpPr txBox="1">
            <a:spLocks/>
          </p:cNvSpPr>
          <p:nvPr/>
        </p:nvSpPr>
        <p:spPr>
          <a:xfrm>
            <a:off x="1790581" y="755267"/>
            <a:ext cx="4536520" cy="5580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3538" algn="just">
              <a:buNone/>
            </a:pPr>
            <a:endParaRPr lang="ru-RU" sz="1800" dirty="0">
              <a:latin typeface="Georgia" panose="02040502050405020303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19337" y="113813"/>
            <a:ext cx="3024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96" y="1790905"/>
            <a:ext cx="9923809" cy="327619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712624" y="-171400"/>
            <a:ext cx="3493311" cy="7488832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75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9337" y="113813"/>
            <a:ext cx="37444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Пример работы</a:t>
            </a:r>
            <a:endParaRPr lang="ru-RU" sz="2800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/>
          <a:srcRect r="39668"/>
          <a:stretch/>
        </p:blipFill>
        <p:spPr>
          <a:xfrm>
            <a:off x="9480376" y="0"/>
            <a:ext cx="2736304" cy="6858000"/>
          </a:xfrm>
          <a:prstGeom prst="rect">
            <a:avLst/>
          </a:prstGeom>
        </p:spPr>
      </p:pic>
      <p:pic>
        <p:nvPicPr>
          <p:cNvPr id="2" name="Recording 2025-06-25 1347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7429" y="908720"/>
            <a:ext cx="10297143" cy="57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4"/>
          <p:cNvSpPr txBox="1">
            <a:spLocks/>
          </p:cNvSpPr>
          <p:nvPr/>
        </p:nvSpPr>
        <p:spPr>
          <a:xfrm>
            <a:off x="1780276" y="808122"/>
            <a:ext cx="8520362" cy="896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endParaRPr lang="ru-RU" sz="1700" b="1" dirty="0"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9337" y="113813"/>
            <a:ext cx="41044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Команда проекта</a:t>
            </a:r>
            <a:endParaRPr lang="ru-RU" sz="2800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2750" t="5655"/>
          <a:stretch/>
        </p:blipFill>
        <p:spPr>
          <a:xfrm>
            <a:off x="167680" y="980728"/>
            <a:ext cx="11856640" cy="56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4"/>
          <p:cNvSpPr txBox="1">
            <a:spLocks/>
          </p:cNvSpPr>
          <p:nvPr/>
        </p:nvSpPr>
        <p:spPr>
          <a:xfrm>
            <a:off x="1780276" y="808122"/>
            <a:ext cx="8520362" cy="896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endParaRPr lang="ru-RU" sz="1700" b="1" dirty="0"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9337" y="113813"/>
            <a:ext cx="41044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Перспективы </a:t>
            </a:r>
            <a:endParaRPr lang="ru-RU" sz="2800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07368" y="1715818"/>
            <a:ext cx="806489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Прогнозирование методов лечения на основе истории болезни и результата исследования;</a:t>
            </a: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ru-RU" sz="800" dirty="0" smtClean="0">
              <a:solidFill>
                <a:srgbClr val="003300"/>
              </a:solidFill>
              <a:latin typeface="Georgia" panose="02040502050405020303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Прогнозирование осложнений;</a:t>
            </a: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ru-RU" sz="800" dirty="0" smtClean="0">
              <a:solidFill>
                <a:srgbClr val="003300"/>
              </a:solidFill>
              <a:latin typeface="Georgia" panose="02040502050405020303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3300"/>
                </a:solidFill>
                <a:latin typeface="Georgia" panose="02040502050405020303" pitchFamily="18" charset="0"/>
              </a:rPr>
              <a:t>Введение шкалы </a:t>
            </a:r>
            <a:r>
              <a:rPr lang="ru-RU" sz="2400" dirty="0" err="1">
                <a:solidFill>
                  <a:srgbClr val="003300"/>
                </a:solidFill>
                <a:latin typeface="Georgia" panose="02040502050405020303" pitchFamily="18" charset="0"/>
              </a:rPr>
              <a:t>инвазивности</a:t>
            </a:r>
            <a:r>
              <a:rPr lang="ru-RU" sz="2400" dirty="0">
                <a:solidFill>
                  <a:srgbClr val="003300"/>
                </a:solidFill>
                <a:latin typeface="Georgia" panose="02040502050405020303" pitchFamily="18" charset="0"/>
              </a:rPr>
              <a:t> для оценки степени вмешательства</a:t>
            </a: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;</a:t>
            </a: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ru-RU" sz="800" dirty="0" smtClean="0">
              <a:solidFill>
                <a:srgbClr val="003300"/>
              </a:solidFill>
              <a:latin typeface="Georgia" panose="02040502050405020303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</a:rPr>
              <a:t>Выявление рисков развития сопутствующих заболеваний.</a:t>
            </a:r>
            <a:endParaRPr lang="ru-RU" sz="2400" dirty="0">
              <a:solidFill>
                <a:srgbClr val="0033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698689" y="0"/>
            <a:ext cx="3493311" cy="6846401"/>
          </a:xfrm>
          <a:prstGeom prst="rect">
            <a:avLst/>
          </a:prstGeom>
          <a:blipFill dpi="0" rotWithShape="1">
            <a:blip r:embed="rId4">
              <a:alphaModFix amt="7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 rot="16200000">
            <a:off x="369297" y="1167629"/>
            <a:ext cx="6845076" cy="453566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672956" y="-7715"/>
            <a:ext cx="4995045" cy="5131928"/>
          </a:xfrm>
          <a:prstGeom prst="rect">
            <a:avLst/>
          </a:prstGeom>
          <a:solidFill>
            <a:srgbClr val="335B41"/>
          </a:solidFill>
          <a:ln w="12700">
            <a:miter lim="400000"/>
          </a:ln>
          <a:effectLst>
            <a:glow rad="38100">
              <a:schemeClr val="bg1">
                <a:alpha val="40000"/>
              </a:schemeClr>
            </a:glo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9F00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6" name="Прямоугольник"/>
          <p:cNvSpPr/>
          <p:nvPr/>
        </p:nvSpPr>
        <p:spPr>
          <a:xfrm rot="5400000">
            <a:off x="6419451" y="3876528"/>
            <a:ext cx="789471" cy="2282460"/>
          </a:xfrm>
          <a:prstGeom prst="rect">
            <a:avLst/>
          </a:prstGeom>
          <a:solidFill>
            <a:srgbClr val="0B3203"/>
          </a:solidFill>
          <a:ln w="12700">
            <a:noFill/>
            <a:miter lim="400000"/>
          </a:ln>
          <a:effectLst>
            <a:glow rad="25400">
              <a:schemeClr val="bg1">
                <a:alpha val="40000"/>
              </a:schemeClr>
            </a:glo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CAF17"/>
                </a:solidFill>
              </a:defRPr>
            </a:pPr>
            <a:endParaRPr>
              <a:solidFill>
                <a:srgbClr val="006600"/>
              </a:solidFill>
            </a:endParaRPr>
          </a:p>
        </p:txBody>
      </p:sp>
      <p:sp>
        <p:nvSpPr>
          <p:cNvPr id="18" name="Прямоугольник 9"/>
          <p:cNvSpPr/>
          <p:nvPr/>
        </p:nvSpPr>
        <p:spPr>
          <a:xfrm>
            <a:off x="6757377" y="-7716"/>
            <a:ext cx="3910623" cy="1564507"/>
          </a:xfrm>
          <a:prstGeom prst="rect">
            <a:avLst/>
          </a:prstGeom>
          <a:solidFill>
            <a:srgbClr val="588157"/>
          </a:solidFill>
          <a:ln w="12700">
            <a:solidFill>
              <a:srgbClr val="588157"/>
            </a:solidFill>
            <a:miter lim="400000"/>
          </a:ln>
          <a:effectLst>
            <a:glow rad="25400">
              <a:schemeClr val="bg1">
                <a:alpha val="40000"/>
              </a:schemeClr>
            </a:glo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ADDAE3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0" name="Прямоугольник 13"/>
          <p:cNvSpPr/>
          <p:nvPr/>
        </p:nvSpPr>
        <p:spPr>
          <a:xfrm>
            <a:off x="5672956" y="5412493"/>
            <a:ext cx="2258752" cy="1445507"/>
          </a:xfrm>
          <a:prstGeom prst="rect">
            <a:avLst/>
          </a:prstGeom>
          <a:solidFill>
            <a:srgbClr val="567341"/>
          </a:solidFill>
          <a:ln w="12700">
            <a:miter lim="400000"/>
          </a:ln>
          <a:effectLst>
            <a:glow rad="25400">
              <a:schemeClr val="bg1">
                <a:alpha val="40000"/>
              </a:schemeClr>
            </a:glo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2" name="Квадрат"/>
          <p:cNvSpPr/>
          <p:nvPr/>
        </p:nvSpPr>
        <p:spPr>
          <a:xfrm>
            <a:off x="6757378" y="1556792"/>
            <a:ext cx="3924000" cy="5301208"/>
          </a:xfrm>
          <a:prstGeom prst="rect">
            <a:avLst/>
          </a:prstGeom>
          <a:solidFill>
            <a:srgbClr val="344E41"/>
          </a:solidFill>
          <a:ln w="12700">
            <a:miter lim="400000"/>
          </a:ln>
          <a:effectLst>
            <a:glow rad="25400">
              <a:schemeClr val="bg1">
                <a:alpha val="40000"/>
              </a:schemeClr>
            </a:glo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3" name="Прямоугольник 22"/>
          <p:cNvSpPr/>
          <p:nvPr/>
        </p:nvSpPr>
        <p:spPr>
          <a:xfrm>
            <a:off x="7325931" y="291492"/>
            <a:ext cx="2773516" cy="1040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ru-RU" sz="2800" b="1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Arial" panose="020B0604020202020204" pitchFamily="34" charset="0"/>
              </a:rPr>
              <a:t>Спасибо 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ru-RU" sz="2800" b="1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Arial" panose="020B0604020202020204" pitchFamily="34" charset="0"/>
              </a:rPr>
              <a:t>за внимание!</a:t>
            </a:r>
          </a:p>
        </p:txBody>
      </p:sp>
      <p:sp>
        <p:nvSpPr>
          <p:cNvPr id="24" name="AutoShape 2" descr="data:image/png;base64,iVBORw0KGgoAAAANSUhEUgAAB9AAAAfQCAYAAACaOMR5AAAACXBIWXMAAA7EAAAOxAGVKw4bAAAgAElEQVR4nOzbi23EIBBAwUd0/be8aSGfu5CDmQrWsgFLT6yZmQAAAAAAAADgch+7BwAAAAAAAACA/0BABwAAAAAAAIA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6rF7AOD11lq7RwCAZmb3CH/K+Qvvy37FSW77njmb/QqA/8D/FZzPDXQAAAAAAAAASE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KoeuwcAeLaZ2T0CwJestXaPwAs5jzjJbfvVbc97G/vz2W5bv77ns3m/wLu47fwFzucGOgAAAAAAAAAk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VY/dAwDwO2ut3SPA08zM7hGAH7rtPLJfne2293vb+r3teQHehf2Zk9z2PwlwGjfQAQAAAAAAACA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CqeuweAAAAeH8zs3uEP7XW2j0CPM1t6/c29isAAIDvcQMdAAAAAAAAA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gE/27q3HrvMgwPC77XGaJk6apKGpKEICUSpVoojSIuAOccm/4Q80bgMUUBWhluaCwyUSdxAUUQQqUAGC4kPi1Kl7iLBzaJrE8XHG9hwXN0FJaDx2kpnZe6/1PHeRljPf9lrft5bn1bc2UAnoAAAAAAAAAFAJ6AAAAAAAAABQCegAAAAAAAAAUAnoAAAAAAAAAFAJ6AAAAAAAAABQCegAAAAAAAAAUAnoAAAAAAAAAFAJ6AAAAAAAAABQCegAAAAAAAAAUNXKvAcAAAAAi2Q2m817COyjYRjmPYQDNbXPa/4CAAAflB3oAAAAAAAAAJC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BVrcx7AAB8MMMwzHsIANBsNpv3EA7U1O6/zu+4Te38Tu3zTu16ntrnhTExfwGARWEHOgAAAAAAAAAk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VSvzHgDAXpvNZvMeAgBM7n40DMO8h3CgnN9xc37HbWrnd2qmdn6nNn+nZmrXMwDAorADHQAAAAAAAA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EtABAAAAAAAAoBLQAQAAAAAAAKAS0AEAAAAAAACgqtkwDMO8BwEAAGMzm83mPQT2kX9GjZv5O25Tm79Tu56ndn4BAIC9Zwc6AAAAAAAAACS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BVK/MeALD/ZrPZvIfAPhqGYd5DOFCu53FzPY/b1M7v1D7v1K5nGBPrFbAspjZ/p7Y+A8vL+gyMjR3oAAAAAAAAAJC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fU0NmIAACAASURBVIAOAAAAAAAAAJWADgAAAAAAAACVgA4AAAAAAAAAlYAOAAAAAAAAAJWADgAAAAAAAACVgA4AAAAAAAAAlYAOAAAAAAAAAJWADgAAAAAAAACVgA4AAAAAAAAAlYAOAAAAAAAAAJWADgAAAAAAAACVgA4AAAAAAAAAlYAOAAAAAAAAAJWADgAAAAAAAABVrcx7AMD+G4Zh3kMA3qepzd/ZbDbvIRyoqZ1fxm1q17P1atym9nkBloX1edym9nwFY2J9BsbGDnQAAAAAAAAASE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KpW5j0AYP/NZrN5DwH2zDAM8x7CgZra/HV+gWUxtfUKxmRq83dqzxtT+7xTu56B5WW9Gjf3X2Bs7EAHAAAAAAAAg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BHQAAAAAAAAAqAR0AAAAAAAAAKgEdAAAAAAAAACoamXeAwAAAABYFkP16vWdXl7b7rUbO71+c6fzq9td3djpULOGhn7+/pV+4f7Dffyew/3iA4e769Bs3sMGAADgDgnoAAAAALewM9TzV7f67qWt/vr5m528sHkHf2r9Hf/1Sw+t9LufOdqvP3JkfwYJAADAnpkNwzDMexDA/prN7HZgPKZ225ra/HV+gWUxtfUKpmZ1c+i/XtvoL87e6NQdBfM788iHD/WFz93Xb/30XXv2/7wdzxvj5n7EmFivxs16NW5Tm7+uZxg/AR0mYGoPMIzb1G5bU5u/zi+wLKa2XsEUXN7Y6d9e2ezPz17ve5e33uOf/v9rwu73+E9+ZKUvfO5ov/rw/u9I97wxbu5HjIn1atysV+M2tfnreobxE9BhAqb2AMO4Te22NbX56/wCy2Jq6xWM1ZWNoX99Zb0/++6NfnjlTqL5+537P3nP/8S9h/vS54/2G4/s7250zxvj5n7EmFivxs16NW5Tm7+uZxg/AR0mYGoPMIzb1G5bU5u/zi+wLKa2XsGYrG4O/cerG33tO9f7wW2j+V7P9Xfe+3/m3sN95Tfv7zMPrezxz3nbT/S8MWruR4yJ9WrcrFfjNrX563qG8RPQYQKm9gDDuE3ttjW1+ev8AstiausVLLudob792kZffnrtDl7PfhDz+61ngE8/uNLv/9p9feqB/YnonjfGzf2IMbFejZv1atymNn9dzzB+AjpMwNQeYBi3qd22pjZ/nV9gWUxtvYJldfbyVl88sdqpC5u3OXIec/qt54BfefhIf/XbD+zPT/G8MWruR4yJ9WrcrFfjNrX563qG8du/d4QBAAAAHLArG0PfeHG9J86s9eqNnV2OXJxffJ66sNnOUIem9btnAACAhSSgAwAAAEvvP1/d6LGTqz1/dfs2Ry5KOB96+y70127s9PF7Ds1vOAAAAFQCOgAAALCk/ufadt98eb0nzlxvbWu3ML4o0fzWTlzY7Hd+9kPzHgYAAMDkCegAAADA0hiqv39hva9+Z61z13bbbb740fztu9D/8ux1AR0AAGABCOgAAADAwvv+la2OHV/t5IXN2xy5DOH8Jz13aaub20N3H/ZF6AAAAPMkoAMAAAALaXuop1642dfPXO/80u82v721TQEdAABg3gR0AAAAYKGcvbzVo8dXe+aN3XabjyOav921zaGP3j3vUQAAAEybgA4AAADM3eZO/cOL633tzNokdpu/m7Wt8X42AACAZSGgAwAAAHPz3KWtjh2/1umLW7scNY2wfHVjZ95DAAAAmDwBHRidYZjGL9f+z2zmOxLHzPU8bs7vuE3t/AK8Fxs7Q//00kZ/8uxaL6xOc7f5u3lpbe8D+tTuR1N73pja53U9j5vzO25T+7wALDcBHQAAADgQZ97cbf6s3eYAAAAsKAEdAAAA2DebO/UvP1rvj59Z60W7zQEAAFhwAjoAAACw53y3+Xu3468DAABg7gR0AAAAYM9865WNHju5arf5+3D/Ed8PCwAAMG8COgAAAPCBXFzf6e/Orff159a6unGrOC6a384njh6e9xAAAAAmT0AHAAAA3pf/fn2zL59a7blLXtO+F+7RzwEAAOZOQAcAAADu2I2tob85d7M/PXO9N27u3OIo0fz9OHrk0LyHAAAAMHkCOgAAAHBbpy9u9XsnrnX6ot3m++Ve34EOAAAwdwI6AAAA8K62h/rmy+v9wanVXrl+q93mJZzvDRvQAQAA5k9ABwAAAN7he5e3OnZitVMXNnc5SjTfS59+cKW7D9uBDgAAMG8COgAAAFDVv/94oy+dXO38te1djhLO98NnHz4y7yEAAACQgA4AAACTdnVj6MnzN3vizPUurt/qNe2i+f54a8f5T33Y+9sBAAAWgYAOAAAAE3Ti9c0ePbHaD69s7XKUcH5Q7l3x+nYAAIBFIKADAADARGwP9bfnbvb46bUu3LTbfJH83H2H5z0EAAAAEtABAABg9L5/Zatjx1c7eWFzl6OE83n6mFe4AwAALAQBHQAAAEbqH19a7yun1zp/bXuXo4TzRXDfXQI6AADAIhDQAQAAYEQub+z05Ln1Hj+91s3tW8Vx0XzR3OM70AEAABaCgA4AAAAjcOLCZseOr/aDK1u7HCWcL6qjRwR0AACARSCgAwAAwJLaHuqpF2721Wev99LarV7TLpovus8+fCT5HAAAYDEI6AAAALBkzl7e6tHjqz3zxuYuRwnny+LzHzsy7yEAAADwJgEdAAAAlsS3X9vssZNe0z4Ob+05f+hDh+Y4DgAAAN5OQAcAAIAFdnN76Knz6/3h06td27xVHBfNl9knP3J43kMAAADgTQI6AAAALKBnL2517Pi1zlyy23zsHrQDHQAAYGEI6AAAALBAvvXKRn/09GrPX93e5SjhfEweuEtABwAAWBQCOgAAAMzZpfWdvvHieo+fXvOa9gk6emR2+4MAAAA4EAI6AAAAzMnpN1/T/pzXtE/Wpx5YEdABAAAWiIAOAAAAB+yff7TRF09c68fXd25xhGg+Fb/8Ub+aAQAAWCT+lQYAAAAH4PLGTk+eW/9f9u48SI+7sPPwd26NNKc0tmzLV3zKBluyJAgYsAGZK1lIKlmqNrW5s6kKtWzYsAkkIRtpIBdsDkjMFVgCCQmQrQo5lkqF3YQUgeDAjC3Lt40xGIMtLMmS5h0dM6OZ/UN459Ktmbfft/t5/vM7r2d+ervffrv78/66c/u9LtPOrMEu9z8HAABoJAI6AAAALKN7905leHQs9+51mXaeNXvJ9otWthU4DgAAABYS0AEAAGCJzST53Lcm8o47Xaadk7uyX0AHAABoJAI6AAAALJGH909leKSWO3dPnuRZwjmzBjtdwh0AAKCRCOgAAABwju57ZirDI2O5x2XaOUP9nS2nfhIAAAB1I6ADAADAWTg6k3z+yYm8Y3QsT7pMO2fhst62rFlhBjoAAEAjEdABAADgDDy479hl2nfscZl2zs0Nq52WAQAAaDSO1AAAAOA0uEw7S211l9nnAAAAjUZABwAAgBOYnkm+8NRE3jFayxPjR0/wLNGcMzF7z/Mr+5yWAQAAaDSO1AAAAGCBh/ZNZXi0lrt2u0w7y+fSHjPQAQAAGo2ADgAAAN/1wDNT2T5ay073N6cOVq8Q0AEAABqNgA4AAEDlffGpiQyP1vLNmsu0Uz+r2ltO/SQAAADqSkAHAACgkg4fncmnHzuc9953MHsOT5/gWcL50ns2GnttL1jZVvQQAAAAWEBABwAAoFLc37wIx5tp3ZIqv84b1nSkzQR0AACAhiOgAwAAUAl37JrI9tFavjHmMu31c6pCXN2Ift2AUzIAAACNyNEaAAAApTU1nfzN1w/nPfeO5+lDLtNeX4vj+Y9e3Z1rBtrzZw8fyiP7pwoYU9FmX5Mr+ly+HQAAoBEJ6AAAAJSOy7QXaXE4f85ge7Zt6c0Nq4+dhvhfjx6q96AazlX9AjoAAEAjEtABAAAoja88PZnhkbE8euBEl2lPhPPlND+en9/dmm2be/PydZ3//7GPP3Io9+yt4uzz+Qa7WoseAgAAAMchoAMAAND0Pv3Y4bz7nvF8x2XaC7J41vmbb1yVn71u5bzHPvftifzmnbV6DaqhXbjSDHQAAIBGJKADAADQlL5ZO5rPPnEkv3v3+EmeJZwvr8Xh/Mq+tmzb0pvnndcx7/Ev7ZrIW+44sODZ1V0+fZ2LXzsAAACKJ6ADAADQVEaensx2l2lvAIsD8Ns29eRHr+5e9PiXvzOZX/tKLbXJuculusto01DHcV49AAAAGoGADgAAQFP4zONH8u6d43li/EThvLpBtr4Wp9/nDLZn25be3LB68WmG0d2TGR4dy7fnLbdqL6sNa5yOAQAAaFSO2AAAAGhY+ydm8unHDuf3dtYydaLbm1c8xtbX/Hg+0NmabVt68upLuo777Lt2T2Z4pJavHRDP57526wecjgEAAGhUjtgAAABoOHftnszwaC0P7Zs6ybOqGmKLsHjW+YY1Hdm+peeEMfjZZfjI/rnL0DJLkvO724oeAgAAACcgoAMAANAwPvvEkfze3eN5vOYy7Y1jfjwfWtGa7Vt6snXd8WedJ8mOPcf7AoRl96zBLndABwAAaFQCOgAAAIXaNzGdv3/8SN61YzyHj54osoqv9bc48m4a6si2LT25pv/EpxPuf2YqwyPi+clc0mMGOgAAQKMS0AEAACjEzj2T2T5aywPPuEx745kfzy9Y2Zrtm3tz60Wdp/w/h0fG8qB4flLd7WagAwAANCoBHQAAgLr64lMT+e27ann0gMu0N57FYfdNN6zKz12/8rT+7zd+4UB27hXPT2bTUMdxXmUAAAAahYAOAADAsjt8dCaf+caRvHNHLWOTLtPemOZn3YtXtWXblp68+IJTzzpPjsXzf/zWkTmPWJ6zZl/bm0/z9QQAAKAYAjoAAADLZufeqQyPjOV+l2lvYIvnQ/+3G1flP113erPO79o9meFR9zw/XVf1uf85AABAIxPQAQAAWHJf2jWR375rPI/sP1E4F1gbw/x4fllvW7Zv7skL1p7eLGnx/MytWdFa9BAAAAA4CQEdAACAJfO33zicd941nr1Hpk/wDHG1MSyedf6WjT35qWu7T/s3iOdn59IeM9ABAAAamYAOFTAz4yRWmVm+lEnV1ueWlsXxgvKwfMutaturU9l1aDp/8/XDuf3e8UyeqJsLqw1k/vbpir62bNvcm+ef33Hav+HO3ZMZHqnl4f3i+Zka7KrvDHSfR+VWtc+jqq3PVVu+VWP5UiZV2z4D5SegAwAAcFZ27DkWUR/c5zLtzWHxic1f3tiTnziDWeeJeH4ublzdng5XcAcAAGhoAjoAAABn5LNPHMlv3FnL04dcpr15zI/nV/a1ZfuW3mw57/RnnSfJ6Hfj+SPi+Vm5fvDMXm8AAADqT0AHAADglPZNTOfTjx3J7feO5+DUiYKpkNp4Fs86f+vGnvzkGc46T5KRpyezfWQsjx44OudRy/zUZpfB+kGnYQAAABqdIzcAAABO6L5npjI8MpZ79p7oMu2JiNqo5sfzq/rbs31zTzaf4azzJPnydyYzPDqWr4nn5+T8btdvBwAAaHQCOgAAAIt8/smJvGtHbcFs47nE08a1eNb5Wzb25KfOYtZ5ktyxazL//StjeWJcPD9Xl6wS0AEAABqdgA4AAECSZHxqJv/wzSN5545aDky4THtzmh/Pr+5vz7YtPdk8dHb33v7Sron8yr+NZde8+91bB87Whavaih4CAAAApyCgAwAAVNz9371M+06XaW9iSzvrPEm+8NRE3nLHWJ45Ip4vle62xcsJAACAxiKgAwAAVNS/fWcywyNjeWzMZdqb2/woe2VfW7Zt6c3zzuJe58/6/JMTefO/Hsj41Nx1wPpwLm4a6kirfg4AANDwBHQAAIAKOTqT/P3jR/Kuu2t5et5luecSSpvD4hr7SxtW5afXrzyn3/rP357Im754IBPT4vm5m11GL7+os8BxAAAAcLoEdAAAgAp4cN9Uto/UcveeyZM8SyRtHvPj+ff0Hpt1/r3nn/2s8yT5x28dyRu/cGDBo9aLpeD+5wAAAM1BQAcAACixHXsm8xujtdz3jPubl8PiWee/uGFVfuYcZ50nyccfOZTfvLO24FHrxlK5YGVr0UMAAADgNAjoAAAAJTOT5J++dSS/cWctTx10mfbymB/PL+9ty7bNvXnB2nObdZ4kH3voUH5nh3i+nC7vMQMdAACgGQjoAAAAJfHw/qkMj9Ry526XaS+XxbPO37qxJz95bfeS/PYPPXAwv79zfMGj1pOl1tu5eDkCAADQeAR0AACAJvfgvmPhfIf7m5fQ/Oh6WW9btm/uyQvWdi7Jb3/ffQfzR/eK5/XQ0SqgAwAANAMBHQAAoEl98amJDI/W8s3a0RM8QwhtXotj6y9v7MlPLNGs8yR5zz3j+cD9Bxc8ap1ZDpuGOo6zRAEAAGhEAjoAAEATqU3O5O++cTjvve9g9hx2f/Nymp9aL+1py/YtPXnhEs06T5J37ajlTx46tOBR683Sml2Or7t8RYHjAAAA4EwI6AAAAE3ggWemsn20lp0u015ii+co/8pNPfnxa5Zu1nmSvH20lk98VTyvp/O7W4seAgAAAKdJQAcAAGhgd+yayPbRWr4x5jLt5ba89zp/1tu+PJa/euzwgketQ8vt6v62oocAAADAaRLQAQAAGtC/fvf+5o+7v3nJLf+9zpPk7j2T2T5Sy4P7phb8xHpUD4NdZqADAAA0CwEdAACggZhxXiXz4/nlvW3Ztrk3L1jbsaR/ZceeyQyL54Va0bb4ixIAAAA0JgEdAACgATy4byrDI7XsOOE9zsXO8lgcU9+6sSc/ucSzzpPkrt2TGR6t5aF58dy6VE8b1nREPwcAAGgeAjoAAEDB/vrrhzM8Usvho8cLm2JnucwvqVf0HZt1/vzzl3bWeZKM7j428/yR/eJ5/c0u5++7tKvAcQAAAHCmBHQAAICCPLRvKsOjtdy1+3izzoXOclk8BfmXNqzKT69fuSx/7cvfmcx//8pYHq/NvRWAdaoI7n8OAADQXAR0AACAAnzxqYkMj9byzdrCe52LnOVTv1nnSfKlXRN567+N5elD03MetV4V5bqBtqKHAAAAwBkQ0AEAAOrsX56cyK+PjOWpg9MLfiJylsviWedvvnFVfva65Zl1nhxbt978pQOpTc5dl6xXRTqvW0AHAABoJgI6AABAHT343cu2z4/nAmf51HfWeZJ8+rHD2TYylsl538uwbhVthX4OAADQVAR0AACAOto+Usu3xt2XurwWzzr/+RtW5Q3XL9+s8yT5i0cO5R131hY8at0q2nNXt6erbfE6AQAAQOMS0AEAAOrkc9+eyN17Juc8InCWy/xQennvsVnnL1i7fLPOk+SjDx3KO3eI541jdj3Yuq6rwHEAAABwNgR0AACAOhkeGSt6CCyLxTOM//NzVuaNz1217H/5g/cfzLvvGV/wqHjeKC5Y2Vr0EAAAADhDAjoAAEAdPLx/KrsOue95+cyP55f2tGX7lp68cG3nsv/lP7xnPO+//+CCR61XjeS6AaddAAAAmo0jOQAAgDoYfXry1E+iiSyedf5z16/Mm25Y/lnnSfLOHbV89KFDCx4VzxvNmhVmoAMAADQbAR0AAKAOduyemvNfQmdzmx/Pz+9uzbbNvXn5uuWfdZ4kbx+t5RNfFc+bQU/H4i9aAAAA0NgEdAAAgDo4OiNwNr/FMfTGNR3Zvrkn1w0u/+H1vXunMjw6lnv3Ti34iXWrEV0/2J4VbQI6AABAsxHQAQAA6mDtyraih8A5KXbW+c69UxkeGcv9z4jnzeKlF9Vn3QAAAGBpuRkXAABAHWwamvv9ZbNSm0dLFi6vjWs68sFb+usWz+/eM5ltX1kYz2cinjei2XXlsh5fmgEAAGhGZqADAADUwaahjqKHwBmbH87P627Nts092bquq24jGN09meGRWh7ZvzCe0+iu7nfKBQAAoBmZgQ4AAFAHg12tuaJv7oxUs9Ab1+JZ55uGOvLhW/vrGs+/8vRkfvmOMfG8SQ12OeUCAADQjBzNAQAA1Mm2zb0LHhHRG8/8ZTLY1Zp339yXP986kGvqOKP4jl0T+YV/PZAnxo/OeVQ8byaDXd7fAAAAzUhABwAAqJPnn9+RN9+4asGjIltjWDzr/KahjvzJS/vzqkvqN+s8Sf7664fzhn85kD2Hp+c8Kp43k+eubk9Xm/c2AABAM3JDLgAAgDr62etW5pkj0/mThw7NebQlAmmR5ofO3o6WbN/Sm++7tL7hPEn+8tHD2TYytuBR60azecHazqKHAAAAwFkS0AEAAOrsLRt70tvRmj+8d3zOo89GXLG0fhbPEL5pqCPbNvfk2oH6Hy5//JFD+c07awsetT40j9n16YJuF/wDAABoVgI6AABAAd7wnJW5ZqAtw6O1PH1o7qW6hfT6mB/PV7W3ZNuW3rz2svrPOk+Sjzx4MP/j7vEFj1oHmtUNazqKHgIAAABnyVeiAQAACrJ1XVc+/7o1+a3n9x7nfsktOd59uTlXi1/TDWs68vGtA4XF8/ffJ56XzZou71sAAIBm1TIzM+OoHACgAC0tTq5Ds1quw6hPPXo479xRy6Gpk/1+h3Bnb/52d0VbS7Zv6ckPXL6ioPEkf7BzPH/8wMEFj1rGzWl2/fryDw2lt6MxPuftb5Rb1U7rVW19rtryBZqX7TNQNgI6AEBBqnaACWWy3IdRn33iSN5zz3i+duDoqUayrOMol/nb3BtXt2fblt5cP1jcnc1++65a/vThQwsetUyb17F17Or+9vztqwcLHsss+xvlVrXTelVbn6u2fIHmZfsMlI17oAMAADSYV17clVde3JWH909leKSWO3dPnuCZc09UOYlzfPNP5rW1JNu29Ob1VxQ36/z+Z6YyPDKWnXunFvzEMiyDmy9w/3MAAIBmJqADAAA0qGv62/PnWwcyk+ShfVN5x6iYfmbmx/P1A+3ZvqUnG9YUFzjF87KaXde+p9epFgAAgGbmEu4AAAWp2iXOoEyKPIx6NqZ/7tsT+ehDB3Ng4lRjqeIh3+Lt669v7smPXNVdwFhmiedlNrvO/eUrBnPD6saJ6PY3yq1qp/Wqtj5XbfkCzcv2GSgbAR0AoCBVO8CEMmmkw6iv7p/KHd+ZzMceOpQnxqt+z/TF29X1A+3ZtqUnGwucdZ6cKJ6XfXlUyey69w/fvzqX9rQVOJb57G+UWyN9HtVD1dbnqi1foHnZPgNlI6ADABSkageYUCaNehi169B0/uXJiXzogYN5vHaqmJ6UK+Au3qb+2qae/Meri511nojn1TC7/t35w0Ppbm+cz3j7G+XWqJ9Hy6Vq63PVli/QvGyfgbIR0AEAClK1A0wok2Y4jNp9eDpf2jWZ9983nsfGyhzTF29Lrxtsz/bNPbmx4FnnSXLfd+P5PeJ5yR1bD68bbM9fvXKw4LHMZ3+j3Jrh82gpVW19rtryBZqX7TNQNo1zUy4AAACWzNCK1rz2sq689rKu7D0ynXv2TOX2+8Zz76L7bz9r4UmvRj8ptPgk3WBXa7Zt7smrLukqYDyLiefVs2mo+C9tAAAAcG4EdAAAgJJb3dWaWy/qzK0XdebI0Zncu3cq77p7PDv3TJ7k/5obqBsp+h5/dssvbViVn16/ss5jObF7905leHRswRcWGul1ZOnMrpPXDzrNAgAA0Oxcwh0AoCBVu8QZlElZDqOmppMnDx7N6O7JfPiBg3n0wOlc6j0pJgQfrj4rkQAAIABJREFUf5t5w+r2bNvSm+c0ULgUz6tmdt385G0D2dAAtw6Yy/5GuZXl8+h0VW19rtryBZqX7TNQNo1zhgEAAIC6am9NLulpyyU9bfnBy1dk38R0Htl/NL+7o5adJ7zUe3L8mL0cJ5FOfCKuEcN5Ip5XXV9na9FDAAAA4ByZgQ4AUJCqfUMbyqQKh1GT08neI9O58+nJfPShg6cI6idyJq/TqbeJvR0t+YUbV+X7L12Rvs7G24bes/fYPc/ve0Y8r5bZdfHu1w+ls7Wx1k37G+VWhc+juaq2Pldt+QLNy/YZKBsBHQCgIFU7wIQyqeJh1OR08tTBo9m5dyoff/hQdpz0/ulL6/rB9rzphlW55cLOuv3NMyWeV9mxz/MbVrfnL18xWPBYFrO/UW5V+zyq2vpcteULNC/bZ6BsGutadwAAADSkjjmXe//+S7tydCbZd2Q6D+ybytcOHM1nHj+SnUsY1Tes6ch/ee7KbD6vIyvaGvuE3L3iOUluvqBxv+ABAADA6TMDHQCgIFX7hjaUicOo45uaTvYcmc6j+6ey69B0vj52NA/vn8ruw9ML7gk+6/rB9qxb1ZbnDLbnyr62XDvQnotWtaXBm/k8r/8/z7jneWXNrqjvvrkvr7qkq8CxHJ/9jXKr2udR1dbnqi1foHnZPgNlYwY6VIAdGMqkausz5Va17VXV3r9VW76QJO2tydru1qztXjwT98jRmUxOJ0dnktaWY9mxvTUNP7v8VN5zz7h4TpLk/O7WoocApWf/qtwcL1Am1meA5iagAwAAsOy62lrS1Vb0KJbWnz18KB+4/2DRw6BBXLyqZCs4AABARfl6NAAAAJyhO3ZN5rfuqi141MybKhsyAx0AAKAUHN0BAADAGXh4/1SGR8cWPCqeV9mmoY5U60KtAAAA5SWgAwAAwBkYHqnl62NH5zwinlfTbDK/+YLOAscBAADAUhLQAQAA4DQ9uG8qd+6enPOIeE5ydb/7nwMAAJSFgA4AAACnaXhk4X3PITlvhdMrAAAAZeEIDwAAAE7D0Zlkxx6zz1nssl4z0AEAAMpCQAcAAIDT8LlvHSl6CDSogU6nVwAAAMrCER4AAACcho88dGjOf5l9zjE3DXWktaXoUQAAALBUBHQAAAA4hemZ5K7dk6d+IhUxW8y3russcBwAAAAsNQEdAAAATuHglBnnHN9lPe5/DgAAUCYCOgAAAJzC1IyAzvENdTu1AgAAUCaO8gAAAOAUOtzkmhO4sq+96CEAAACwhAR0AAAAOIWV7QI6x9fTYd0AAAAoEwEdAAAATqElyaahjqKHQYPZNNQR+RwAAKBcBHQAAAA4DW987so5/yWbVtfssv93l3UVOA4AAACWg4AOAAAAp+GFazvT7VLuzLG2u63oIQAAALDEBHQAAAA4TW+7qWfOf4npVXdVv4AOAABQNgI6AAAAnKYfvmJFBrvmHkqL6FV23gqnVQAAAMrGkR4AAACcgW2be079JCphhUv6AwAAlI6ADgAAAGfgVZd0ZeOajjmPiKhVtGmow5IHAAAoIQEdAAAAztC2LT3ZIKJX0Oxy/sHvWVHgOAAAAFguAjoAAACcofUD7dm+pSc3iuiVtbbbKRUAAIAycrQHAAAAZ2H9QHu2bz5eRBfSq+Ca/vaihwAAAMAyENABAADgLF032J7hLT0L7omeiOjlN9BlGQMAAJSRgA4AAADnYP1Aez5x20B++IqF98QWWMusq83yBQAAKCMBHQAAAJbAbzyvN2/b1LPgUZd0L4/Z5bhpqMNSBQAAKCkBHQAAAJbIj17dndtf3JehFQsPt+XWMvn3i642AAAAQFkI6AAAALCEtq7ryv98aX82DR3vvuhCehlcO9Be9BAAAABYJgI6AAAALLFr+tvz51sH8vsv7Etf58JoLqI3uwtXOp0CAABQVo74AAAAYJm85tKufOxlA9m4xmz0MlnZbtkBAACUlYAOAAAAy2j9QHs+cdtA3n1zXwa73Bu92T13dXu62iw3AACAshLQAQAAoA5edUlXPvLS/mwwG70JzS6fV1/SVeA4AAAAWG4COgAAANTJ+oH2fPK2gbznRX1ZbTZ6U7qyr73oIQAAALCMBHQAAACos1de3JUP39qfG81GbzpX9LUVPQQAAACWkYAOAAAABbhusD2fum0gf/SivqxZYTZ6sxjodCoFAACgzBz1AQAAQIFuu7grf3xLf25cvfDS4GajN6JVHZYJAABAmQnoAAAAULDrB9vzqVcMmo3e4Dau6UibxQEAAFBqAjoAAAA0CLPRG9Hs6/6aS7sKHAcAAAD1IKADAABAA3l2Nvp7XtSX1V1mozeS5yz6YgMAAABlI6ADAABAA3rlxV350K1mozeSdSvbih4CAAAAy0xABwAAgAb17Gz037+5L/2dC6O5iF5vA11ecwAAgLIT0AEAAKDBveaSrrzvJf25pt9s9KJcP9ieFW1eawAAgLIT0AEAAKAJbBrqyN+8ejBvf15vFndcYXe53XphZ9FDAAAAoA4EdAAAAGgir79iRT76soFc2bfwftwi+tKbfU2vGVg4+x8AAIAyEtABAACgyWw5ryP/+zWr8+ubexb8xCXdl8vViy6fDwAAQBkJ6AAAANCkfuSq7vzpy81Gr4fVXV5TAACAKhDQAQAAoIk977uz0X/1JrPRl8sVfW0Z7HIKBQAAoAoc/QEAAEAJ/Ng13fnYywZyhdnoS+7mtZ1FDwEAAIA6EdABAACgJJ5/fkc+85rVectGs9HP3ezrdWnPwi8lAAAAUFYCOgAAAJTMT13bnfe9pD9ruxce9ovoZ2PDmvaihwAAAECdCOgAAABQQi+7qDP//Lo1ecP1Kxf8xGz0M7VmhdMnAAAAVeEIEAAAAErs529Yldtf3JehRRFYRD9dF6x0CXcAAICqENABAACg5Lau68qHb+3PTUMdC35iNvqpbFjTkTYvEQAAQGUI6AAAAFAB1w605y+2DuQPX9R3nEuSK8Qn8oK1C790AAAAQJkJ6AAAAFAhr7j42Gz0DWvMRj+x2ddh06JZ+wAAAJSZgA4AAAAVs36gPZ+8zWz003HhSqdOAAAAqsRRIAAAAFTUKy7uyodu6c+NZqOf0LpVbUUPAQAAgDoS0AEAAKDCrhtsz6duG8jtL+7Led1mo8+1fqA9K9ur/RoAAABUTXvRAwBYai0tTnBBs5qZmSl6CHVle1VuVVu+VXv/QhltXdeVi1a2ZftoLTv3TM75ybPbs+q9z7eu6yx6CHBS9jegeVXt/Uu5VW199nkE5WcGOgAAAJBkdjb6e1/cn/MrOxt99t+5+byFl7YHAACg7AR0AAAAYJ6Xr+vMB2/pz4aK3xv9ij4X7gMAAKgaAR0AAABYZP1Aez5520De/5L+XLCyerPRL17VlrWLZuEDAABQdo4EAQAAgBN66UWd+cBL+nPTUBVmo8/+e/7DVSsKHAcAAABFEdABAACAk7p2oD1/sXUgH7ylPxdWZDb688/vLHoIAAAAFEBABwAAAE7LLRd25p9euyY/s37lgp+Ubzb69YPufw4AAFBFAjoAAABwRn5xw6q87yX9x7lHeDNH9Nmxb1jTkbZm/qcAAABw1gR0AAAA4Iy97KLOfO51a/Jj13Qv+Enzz0b/1ZtWFT0EAAAACiKgAwAAAGelJcmv3tSTd9/cl8GucsxG7+1oyY1rOooeBgAAAAUR0AEAAIBz8qpLuvLeF/fl2oGF9w1vlog+O87/eoPZ5wAAAFXWMjMzM1P0IIDl1dLSLCetgKqr2m6J7TNlUrX3L3Bin/jqobx9tHacnzTydmL2M/nLPzSU3o7yfEbb36BM7G+Um+0V0Cx8HkH5mYEOAAAALJkfuao7H7ylPxeubJZLus+O67rB9lLFcwAAAM6cGehQAb7BCzSLqu2W2D5TJlV7/wKn5z33jOcD9x88zk8aaZsx+3n8qdsGSnf/c/sblIn9jXKzvQKahc8jKD8z0AEAAIBl8aYbVuWPXtSXNSsadTb67Dieu7q9dPEcAACAMyegAwAAAMvmtou78pGX9mfT0MI43ZJiQ/rs317R1pJtm3sLHAsAAACNwiXcoQJcAgtoFlXbLbF9pkyq9v4Fzs7ff/NIhkfGsn9i4TajiG3I7Ofw73xvb37g8hUFjGH52d+gTOxvlJvtFdAsfB5B+ZmBDgAAANTFay7pykdfNpCNiy6VXu/Z6LN/68bV7aWN5wAAAJw5M9ChAnyDF2gWVdstsX2mTKr2/gXO3T9/eyLDo2N56uD0cX66nNuU2c/fC1e25vYX9+f6wfZl/HvFsr9BmdjfKDfbK6BZ+DyC8hPQoQIcgADNomq7JbbPlEnV3r/A0vm7bxy7rPv41PG2I0u9bZn97B3sas3vfG9vbrmwc4n/RmOxv0GZ2N8oN9sroFn4PILyE9ChAhyAAM2iarslts+USdXev8DSenDfVLaP1HL3nsmTPOtctjPzP3PXrGjN8JaebF3XdQ6/sznY36BM7G+Um+0V0Cx8HkH5CehQAQ5AgGZRtd0S22fKpGrvX2B5PPDMVLaP1rLzpCH9Wafa7hz/c/aKvrZs29yb55+/8D7s5WR/gzKxv1FutldAs/B5BOUnoEMFOAABmkXVdktsnymTqr1/geU1NZ38328dyR/sHM/jtaNL9nt/5aae/Pg13Uv2+5qB/Q3KxP5GudleAc3C5xGUn4AOFeAABGgWVdstsX2mTKr2/gXq59vjR/OFpybzpw8fzKMHzi6mbxrqyLYtPbmmv32JR9f47G9QJvY3ys32CmgWPo+g/AR0qAAHIECzqNpuie0zZVK19y9QjP0TM/nq/qk8uG8quw5N54na0Tx5cDpjk9NpaWnJzMxMhla0Zt2qtlzR15aNazqy6byOE1zMvRrsb1Am9jfKzfYKaBY+j6D8BHSoAAcgQLOo2m6J7TNlUrX3L0CzsL9BmdjfKDfbK6BZ+DyC8mstegAAAAAAAAAA0AgEdAAAAAAAAACIgA4AAAAAAAAASQR0AAAAAAAAAEgioAMAAAAAAABAEgEdAAAAAAAAAJII6AAAAAAAAACQREAHAAAAAAAAgCQCOgAAAAAAAAAkEdABAAAAAAAAIImADgAAAAAAAABJBHQAAAAAAAAASCKgAwAAAAAAAEASAR0AAAAAAAAAkgjoAAAAAAAAAJBEQAcAAAAAAACAJAI6AAAAAAAAACQR0AEAAAAAAAAgiYAOAAAAAAAAAEkEdAAAAAAAAABIIqADAAAAAAAAQBIBHQAAAAAAAACSCOgAAAAAAAAAkERABwAAAAAAAIAkAjoAAAAAAAAAJBHQAQAAAAAAACCJgA4AAAAAAAAASQR0AAAAAAAAAEgioAMAAAAAAABAEgEdAAAAAAAAAJII6AAAAAAAAACQREAHAAAAAAAAgCQCOgAAAAAAAAAkEdABAAAAAAAAIEnSXvQAAJbazMxM0UOAJdPS0lL0EOqqav/eqm2vLF+gWdheQfOq2vpcte1V1f69VeP9S5lYnwGamxnoAAAAAAAAABABHQAAAAAAAACSCOgAAAAAAAAAkERABwAAAAAAAIAkAjoAAAAAAAAAJBHQAQAAAAAAACCJgA4AAAAAAAAASQR0AAAAAAAAAEgioAMAAAAAAABAEgEdAAAAAAAAAJII6AAAAAAAAACQREAHAAAAAAAAgCQCOgAAAAAAAAAkEdABAAAAAAAAIImADgAAAAAAAABJBHQAAAAAAAAASCKgAwAAAAAAAEASAR0AAAAAAAAAkgjoAAAAAAAAAJBEQAcAAAAAAACAJAI6AAAAAAAAACQR0AEAAAAAAAAgiYAOAAAAAAAAAEkEdAAAAAAAAABIIqADAAAAAAAAQBIBHQAAAAAAAACSCOgAAAAAAAAAkERABwAAAAAAAIAkAjoAAAAAAAAAJBHQAQAAAAAAACCJgA4AAAAAAAAASQR0AAAAAAAAAEgioAMAAAAAAABAEgEdAAAAAAAAAJII6AAAAAAAAACQREAHAAAAAAAAgCQCOgAAAAAAAAAkEdABAAAAAAAAIImADgAAAAAAAABJBHQAAAAAAAAASCKgAwAAAAAAAEASAR0AAAAAAAAAkgjoAAAAAAAAAJBEQAcAAAAAAACAJAI6AAAAAAAAACQR0AEAAAAAAAAgiYAOAAAAAAAAAEkEdAAAAAAAAABIIqADAAAAAAAAQBIBHQAAAAAAAACSCOgAAAAAAAAAkERABwAAAAAAAIAkAjoAAAAAAAAAJBHQAQAAAAAAACCJgA4AAAAAAAAASQR0AAAAAAAAAEgioAMAAAAAAABAEgEdAAAAAAAAAJII6AAAAAAAAACQJGkvegAAnJuWlpaih1BXMzMzRQ+BZVS15ev9C82rau9fyq1q67PPo3Kr2voMZVK192/VPo+qtnyr9u+t2voMlJ8Z6AAAAAAAAAAQAR0AAAAAAAAAkgjoAAAAAAAAAJBEQAcAAAAAAACAJAI6AAAAAAAAACQR0AEAAAAAAAAgiYAOAAAAAAAAAEkEdAAAAAAAAABIIqADAAAAAAAAQBIBHQAAAAAAAACSCOgAAAAAAAAAkERABwAAAAAAAIAkAjoAAAAAAAAAJBHQAQAAAAAAACCJgA4AAAAAAAAASQR0AAAAAAAAAEgioAMAAAAAAABAEgEdAAAAAAAAAJII6AAAAAAAAACQREAHAAAAAAAAgCQCOgAAAAAAAAAkEdABAAAAAAAAIImADgAAAAAAAABJBHQAAAAAAAAASCKgAwAAAAAAAEASAR0AAAAAAAAAkgjoAAAAAAAAAJBEQAcAAAAAAACAJAI6AAAAAAAAACQR0AEAAAAAAAAgiYAOAAAAAAAAAEkEdAAAAAAAAABIIqADAAAAAAAAQBIBHQAAAAAAAACSCOgAAAAAAAAAkERABwAAAAAAAIAkAjoAAAAAAAAAJBHQAQAAAAAAACCJgA4AAAAAAAAASQR0AAAAAAAAAEgioAMAAAAAAABAEgEdAAAAAAAAAJII6AAAAAAAAACQREAHAAAAAAAAgCQCOgAAAAAAAAAkEdABAAAAAAAAIImADgAAAAAAAABJBHQAAAAAAAAASCKgAwAAAAAAAEASAR0AAAAAAAAAkgjoAAAAAAAAAJBEQAcAAAAAAACAJAI6AAAAAAAAACQR0AEAAAAAAAAgiYAOAAAAAAAAAEkEdAAAAAAAAABIIqADAAAAAAAAQBIBHQAAAAAAAACSCOgAAAAAAAAAkCRpL3oAwPKbmZkpeggsI8u33CzfcrN8y62lpaXoIdSV9ZkysT6Xm+1zuVm+0Lyq9v4FABqXGegAAAAAAAAAEAEdAAAAAAAAAJII6AAAAAAAAACQREAHAAAAAAAAgCQCOgAAAAAAAAAkEdABAAAAAAAAIImADgAAAAAAAABJBHQAAAAAAAAASCKgAwAAAAAAAEASAR0AAAAAAAAAkgjoAAAAAAAAAJBEQAcAAAAAAACAJAI6AAAAAAAAACQR0AEAAAAAAAAgiYAOAAAAAAAAAEkEdAAAAAAAAABIIqADAAAAAAAAQBIBHQAAAAAAAACSCOgAAAAAAAAAkERABwAAAAAAAIAkAjoAAAAAAAAAJBHQAQAAAAAAACCJgA4AAAAAAAAASQR0AAAAAAAAAEgioAMAAAAAAABAEgEdAAAAAAAAAJII6AAAAAAAAACQREAHAAAAAAAAgCQCOgAAAAAAAAAkEdABAAAAAAAAIImADgAAAAAAAABJBHQAAAAAAAAASCKgAwAAAAAAAEASAR0AAAAAAAAAkgjoAAAAAAAAAJBEQAcAAAAAAACAJAI6AAAAAAAAACQR0AEAAAAAAAAgiYAOAAAAAAAA8P/Yt6MTyWEggIJP4PxT1iVwHws7O5pRV0XQRrJseAgqAR0AAAAAAAAAKgEdAAAAAAAAACoBHQAAAAAAAAAqAR0AAAAAAAAAKgEdAAAAAAAAACoBHQAAAAAAAAAqAR0AAAAAAAAAKgEdAAAAAAAAACoBHQAAAAAAAAAqAR0AAAAAAAAAKgEdAAAAAAAAACoBHQAAAAAAAAAqAR0AAAAAAAAAKgEdAAAAAAAAACoBHQAAAAAAAAAqAR0AAAAAAAAAKgEdAAAAAAAAACoBHQAAAAAAAAAqAR0AAAAAAAAAKgEdAAAAAAAAAKp6Tg8A/L211ukRAKC99+kR3mra83K3afvZ//Pdpu1nuMm089l5xU3s57s5n4HbuIEOAAAAAAAAA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DVc3oAgFfbe58eAeBH1lqnRwD4kWnn1bT/yWnrO+154SbTzmeAb+F8Bm7jBjoAAAAAAAAAJK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FXP6QEA+J211ukR4GX23qdHgJdxPt9t2nllP3MT7y83sb4An8n5fLdp/5MwkRvoAAAAAAAAAJC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CVgA4AAAAAAAAAlYAOAAAAAAAAAJWADgAAAAAAAABVPacHAAAA4LPtvU+P8FZrrdMj8Ies792cV9xk2n4GAPgUbqADAAAAAAAAQAI6AAAAAAAAAFQCOgAAAAAAAABUAjoAAAAAAAAAVAI6AAAAAAAAAFQCOgAAAAAAAABUAjoAAAAAAAAAVAI6AAAAAAAAAFQCOgAAAAAAAABUAjoAAAAAAAAAVAI6AAAAAAAAAFQCOgAAAAAAAABUAjoAAAAAAAAAVAI6AAAAAAAAAFQCOgAAAAAAAABUAjoAAAAAAAAAVAI6AAAAAAB2ma1rAAAS2ElEQVQAAFQCOgAAAAAAAABUAjoAAAAAAAAAVAI6AAAAAAAAAFQCOgAAAAAAAABUAjoAAAAAAAAAVAI6AAAAAAAAAFQCOgAAAAAAAABUAjoAAAAAAAAAVAI6AAAAAAAAAFQCOgAAAAAAAABUAjoAAAAAAAAAVAI6AAAAAAAAAFQCOgAAAAAAAABUAjoAAAAAAAAAVAI6AAAAAAAAAFQCOgAAAAAAAABUAjoAAAAAAAAAVAI6AAAAAAAAAFQCOgAAAAAAAABUAjoAAAAAAAAAVAI6AAAAAAAAAFQCOgAAAAAAAABUAjoAAAAAAAAAVAI6AAAAAAAAAFQCOgAAAAAAAABUAjoAAAAAAAAAVAI6AAAAAAAAAFQCOgAAAAAAAABUAjoAAAAAAAAAVAI6AAAAAAAAAFQCOgAAAAAAAABUAjoAAAAAAAAAVAI6AAAAAAAAAFQCOgAAAAAAAABUAjoAAAAAAAAAVAI6AAAAAAAAAFQCOgAAAAAAAABUAjoAAAAAAAAAVAI6AAAAAAAAAFQCOgAAAAAAAABUAjoAAAAAAAAAVAI6AAAAAAAAAFT1nB4AAAButPc+PcJbrbVOj/BW0553Gu/v3aat7zTT9vM03t+7eX8BgE/hBjoAAAAAAAAAJK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FXP6QEA+J299+kRAPiPtdbpEd5q2vdo2vpOY33he037Hk3jfOYm084r7y8A38QNdAAAAAAAAABI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SkAHAAAAAAAAgEpABwAAAAAAAIBKQAcAAAAAAACAqp7TAwC82lrr9AgAwOX23qdHeCv/V/C9vL93m/Y9msb63m3a+Ww/323afgbu5wY6AAAAAAAAACS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AloAMAAAAAAABAJaADAAAAAAAAQCWgAwAAAAAAAEBVa++9Tw8BAAAAAAAAAKe5gQ4AAAAAAAAA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FAJ6AAAAAAAAABQCegAAAAAAAAAUAnoAAAAAAAAAP/aswMBAAAAAEH7Uy9SGkEl0AEAAAAAAACgEugAAAAAAAAAUAl0AAAAAAAAAKgEOgAAAAAAAABUAh0AAAAAAAAAKoEOAAAAAAAAAJVABwAAAAAAAIBKoAMAAAAAAABAJdABAAAAAAAAoBLoAAAAAAAAAFAJdAAAAAAAAACoBDoAAAAAAAAAVAIdAAAAAAAAACqBDgAAAAAAAACVQAcAAAAAAACASqADAAAAAAAAQCXQAQAAAAAAAKAS6AAAAAAAAABQCXQAAAAAAAAAqAQ6AAAAAAAAAFQCHQAAAAAAAAAqgQ4AAAAAAAAAlUAHAAAAAAAAgEqgAwAAAAAAAEAl0AEAAAAAAACgEugAAAAAAAAAUAl0AAAAAAAAAKgEOgAAAAAAAABUAh0AAAAAAAAAKoEOAAAAAAAAAJVABwAAAAAAAIBKoAMAAAAAAABAJdABAAAAAAAAoBLoAAAAAAAAAFAJdAAAAAAAAACoBDoAAAAAAAAAVAIdAAAAAAAAACqBDgAAAAAAAACVQAcAAAAAAACASqADAAAAAAAAQCXQAQAAAAAAAKAS6AAAAAAAAABQCXQAAAAAAAAAqAQ6AAAAAAAAAFQCHQAAAAAAAAAqgQ4AAAAAAAAAlUAHAAAAAAAAgEqgAwAAAAAAAEAl0AEAAAAAAACgEugAAAAAAAAAUAl0AAAAAAAAAKgEOgAAAAAAAABUAh0AAAAAAAAAKoEOAAAAAAAAAJVABwAAAAAAAIBKoAMAAAAAAABAJdABAAAAAAAAoBLoAAAAAAAAAFAJdAAAAAAAAACoBDoAAAAAAAAAVAIdAAAAAAAAACqBDgAAAAAAAACVQAcAAAAAAACASqADAAAAAAAAQCXQAQAAAAAAAKAS6AAAAAAAAABQCXQAAAAAAAAAqAQ6AAAAAAAAAFQCHQAAAAAAAAAqgQ4AAAAAAAAAlUAHAAAAAAAAgEqgAwAAAAAAAEAl0AEAAAAAAACgEugAAAAAAAAAUAl0AAAAAAAAAKgEOgAAAAAAAABUAh0AAAAAAAAAKoEOAAAAAAAAAJVABwAAAAAAAIBKoAMAAAAAAABAJdABAAAAAAAAoBLoAAAAAAAAAFAJdAAAAAAAAACoBDoAAAAAAAAAVAIdAAAAAAAAACqBDgAAAAAAAACVQAcAAAAAAACASqADAAAAAAAAQCXQAQAAAAAAAKAS6AAAAAAAAABQCXQAAAAAAAAAqAQ6AAAAAAAAAFQCHQAAAAAAAAAqgQ4AAAAAAAAAlUAHAAAAAAAAgEqgAwAAAAAAAEAl0AEAAAAAAACgEugAAAAAAAAAUAl0AAAAAAAAAKgEOgAAAAAAAABUAh0AAAAAAAAAKoEOAAAAAAAAAJVABwAAAAAAAIBKoAMAAAAAAABAJdABAAAAAAAAoBLoAAAAAAAAAFAJdAAAAAAAAACoBDoAAAAAAAAAVAIdAAAAAAAAACqBDgAAAAAAAACVQAcAAAAAAACASqADAAAAAAAAQCXQAQAAAAAAAKAS6AAAAAAAAABQCXQAAAAAAAAAqAQ6AAAAAAAAAFQCHQAAAAAAAAAqgQ4AAAAAAAAAlUAHAAAAAAAAgEqgAwAAAAAAAEAl0AEAAAAAAACgEugAAAAAAAAAUAl0AAAAAAAAAKgEOgAAAAAAAABUAh0AAAAAAAAAKoEOAAAAAAAAAJVABwAAAAAAAIBKoAMAAAAAAABAJdABAAAAAAAAoBLoAAAAAAAAAFAJdAAAAAAAAACoBDoAAAAAAAAAVAIdAAAAAAAAACqBDgAAAAAAAACVQAcAAAAAAACASqADAAAAAAAAQCXQAQAAAAAAAKAS6AAAAAAAAABQCXQAAAAAAAAAqAQ6AAAAAAAAAFQCHQAAAAAAAAAqgQ4AAAAAAAAAlUAHAAAAAAAAgEqgAwAAAAAAAEAl0AEAAAAAAACgEugAAAAAAAAAUAl0AAAAAAAAAKgEOgAAAAAAAABUAh0AAAAAAAAAKoEOAAAAAAAAAJVABwAAAAAAAIBKoAMAAAAAAABAJdABAAAAAAAAoBLoAAAAAAAAAFAJdAAAAAAAAACoBDoAAAAAAAAAVAIdAAAAAAAAACqBDgAAAAAAAACVQAcAAAAAAACASqADAAAAAAAAQCXQAQAAAAAAAKAS6AAAAAAAAABQCXQAAAAAAAAAqAQ6AAAAAAAAAFQCHQAAAAAAAAAqgQ4AAAAAAAAAlUAHAAAAAAAAgEqgAwAAAAAAAEAl0AEAAAAAAACgEugAAAAAAAAAUAl0AAAAAAAAAKgEOgAAAAAAAABUAh0AAAAAAAAAKoEOAAAAAAAAAJVABwAAAAAAAIBKoAMAAAAAAABAJdABAAAAAAAAoBLoAAAAAAAAAFAJdAAAAAAAAACoBDoAAAAAAAAAVAIdAAAAAAAAACqBDgAAAAAAAACVQAcAAAAAAACASqADAAAAAAAAQCXQAQAAAAAAAKAS6AAAAAAAAABQCXQAAAAAAAAAqAQ6AAAAAAAAAFQCHQAAAAAAAAAqgQ4AAAAAAAAAlUAHAAAAAAAAgEqgAwAAAAAAAEAl0AEAAAAAAACgEugAAAAAAAAAUAl0AAAAAAAAAKgEOgAAAAAAAABUAh0AAAAAAAAAKoEOAAAAAAAAAJVABwAAAAAAAIBKoAMAAAAAAABAJdABAAAAAAAAoBLoAAAAAAAAAFAJdAAAAAAAAACoBDoAAAAAAAAAVAIdAAAAAAAAACqBDgAAAAAAAACVQAcAAAAAAACASqADAAAAAAAAQCXQAQAAAAAAAKAS6AAAAAAAAABQ1U2YiWbGMxu7AAAAAElFTkSuQmCC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20525"/>
          <a:stretch/>
        </p:blipFill>
        <p:spPr>
          <a:xfrm>
            <a:off x="9514159" y="2445394"/>
            <a:ext cx="986400" cy="979104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6937195" y="2380985"/>
            <a:ext cx="2346656" cy="1282391"/>
            <a:chOff x="7006513" y="2315827"/>
            <a:chExt cx="2346656" cy="1282391"/>
          </a:xfrm>
        </p:grpSpPr>
        <p:sp>
          <p:nvSpPr>
            <p:cNvPr id="27" name="TextBox 26"/>
            <p:cNvSpPr txBox="1"/>
            <p:nvPr/>
          </p:nvSpPr>
          <p:spPr>
            <a:xfrm>
              <a:off x="7006513" y="3013443"/>
              <a:ext cx="23403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ai-nephrite@yandex.ru</a:t>
              </a:r>
              <a:endParaRPr lang="ru-RU" sz="1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+</a:t>
              </a:r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7(920)-</a:t>
              </a:r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708-6595</a:t>
              </a:r>
              <a:endParaRPr lang="en-US" sz="1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7006513" y="2315827"/>
              <a:ext cx="23466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Рудыко</a:t>
              </a:r>
            </a:p>
            <a:p>
              <a:r>
                <a:rPr lang="ru-RU" b="1" dirty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Мария Олеговна</a:t>
              </a:r>
              <a:endParaRPr lang="ru-RU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6937195" y="4207396"/>
            <a:ext cx="2523564" cy="1231107"/>
            <a:chOff x="7006513" y="2315827"/>
            <a:chExt cx="2523564" cy="1231107"/>
          </a:xfrm>
        </p:grpSpPr>
        <p:sp>
          <p:nvSpPr>
            <p:cNvPr id="34" name="TextBox 33"/>
            <p:cNvSpPr txBox="1"/>
            <p:nvPr/>
          </p:nvSpPr>
          <p:spPr>
            <a:xfrm>
              <a:off x="7006513" y="2962159"/>
              <a:ext cx="25235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yatsenko1147@gmail.com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+</a:t>
              </a:r>
              <a:r>
                <a:rPr lang="en-US" sz="1600" dirty="0" smtClean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7(951)-089-5248</a:t>
              </a:r>
              <a:endParaRPr lang="en-US" sz="1600" dirty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7006513" y="2315827"/>
              <a:ext cx="23466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Яценко </a:t>
              </a:r>
              <a:endParaRPr lang="ru-RU" b="1" dirty="0" smtClean="0">
                <a:solidFill>
                  <a:schemeClr val="bg1"/>
                </a:solidFill>
                <a:latin typeface="Georgia" panose="02040502050405020303" pitchFamily="18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r>
                <a:rPr lang="ru-RU" b="1" dirty="0" smtClean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Егор </a:t>
              </a:r>
              <a:r>
                <a:rPr lang="ru-RU" b="1" dirty="0">
                  <a:solidFill>
                    <a:schemeClr val="bg1"/>
                  </a:solidFill>
                  <a:latin typeface="Georgia" panose="02040502050405020303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Васильевич</a:t>
              </a:r>
              <a:endParaRPr lang="ru-RU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159" y="4403273"/>
            <a:ext cx="986400" cy="9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6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479376" y="134004"/>
            <a:ext cx="3094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1B3600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Проблематика</a:t>
            </a: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914"/>
          <a:stretch/>
        </p:blipFill>
        <p:spPr>
          <a:xfrm>
            <a:off x="998697" y="964610"/>
            <a:ext cx="4212219" cy="2714389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479376" y="3788380"/>
            <a:ext cx="5250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4500" algn="just"/>
            <a:r>
              <a:rPr lang="ru-RU" sz="2000" b="1" dirty="0" smtClean="0">
                <a:solidFill>
                  <a:srgbClr val="1B3600"/>
                </a:solidFill>
                <a:latin typeface="Georgia" panose="02040502050405020303" pitchFamily="18" charset="0"/>
              </a:rPr>
              <a:t>16 </a:t>
            </a:r>
            <a:r>
              <a:rPr lang="ru-RU" sz="2000" b="1" dirty="0">
                <a:solidFill>
                  <a:srgbClr val="1B3600"/>
                </a:solidFill>
                <a:latin typeface="Georgia" panose="02040502050405020303" pitchFamily="18" charset="0"/>
              </a:rPr>
              <a:t>место </a:t>
            </a:r>
            <a:r>
              <a:rPr lang="ru-RU" sz="2000" dirty="0">
                <a:solidFill>
                  <a:srgbClr val="1B3600"/>
                </a:solidFill>
                <a:latin typeface="Georgia" panose="02040502050405020303" pitchFamily="18" charset="0"/>
              </a:rPr>
              <a:t>по смертности среди </a:t>
            </a:r>
            <a:r>
              <a:rPr lang="ru-RU" sz="2000" dirty="0" err="1">
                <a:solidFill>
                  <a:srgbClr val="1B3600"/>
                </a:solidFill>
                <a:latin typeface="Georgia" panose="02040502050405020303" pitchFamily="18" charset="0"/>
              </a:rPr>
              <a:t>онкозаболеваний</a:t>
            </a:r>
            <a:r>
              <a:rPr lang="ru-RU" sz="2000" dirty="0">
                <a:solidFill>
                  <a:srgbClr val="1B3600"/>
                </a:solidFill>
                <a:latin typeface="Georgia" panose="02040502050405020303" pitchFamily="18" charset="0"/>
              </a:rPr>
              <a:t> </a:t>
            </a:r>
            <a:r>
              <a:rPr lang="ru-RU" sz="2000" dirty="0" smtClean="0">
                <a:solidFill>
                  <a:srgbClr val="1B3600"/>
                </a:solidFill>
                <a:latin typeface="Georgia" panose="02040502050405020303" pitchFamily="18" charset="0"/>
              </a:rPr>
              <a:t> </a:t>
            </a:r>
            <a:r>
              <a:rPr lang="ru-RU" sz="2000" b="1" dirty="0" smtClean="0">
                <a:solidFill>
                  <a:srgbClr val="1B3600"/>
                </a:solidFill>
                <a:latin typeface="Georgia" panose="02040502050405020303" pitchFamily="18" charset="0"/>
              </a:rPr>
              <a:t>(</a:t>
            </a:r>
            <a:r>
              <a:rPr lang="ru-RU" sz="2000" b="1" dirty="0">
                <a:solidFill>
                  <a:srgbClr val="1B3600"/>
                </a:solidFill>
                <a:latin typeface="Georgia" panose="02040502050405020303" pitchFamily="18" charset="0"/>
              </a:rPr>
              <a:t>155 953 смерти в 2022 г., данные ВОЗ</a:t>
            </a:r>
            <a:r>
              <a:rPr lang="ru-RU" sz="2000" b="1" dirty="0" smtClean="0">
                <a:solidFill>
                  <a:srgbClr val="1B3600"/>
                </a:solidFill>
                <a:latin typeface="Georgia" panose="02040502050405020303" pitchFamily="18" charset="0"/>
              </a:rPr>
              <a:t>). </a:t>
            </a:r>
            <a:endParaRPr lang="ru-RU" sz="2000" dirty="0">
              <a:solidFill>
                <a:srgbClr val="1B3600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326481" y="195559"/>
            <a:ext cx="4831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C5000"/>
                </a:solidFill>
                <a:latin typeface="Georgia" panose="02040502050405020303" pitchFamily="18" charset="0"/>
              </a:rPr>
              <a:t>Востребованность продукта</a:t>
            </a:r>
            <a:endParaRPr lang="ru-RU" sz="2400" dirty="0">
              <a:solidFill>
                <a:srgbClr val="2C5000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326" y="880044"/>
            <a:ext cx="3096081" cy="309608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456040" y="4032963"/>
            <a:ext cx="50405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000" b="1" dirty="0" smtClean="0">
                <a:solidFill>
                  <a:srgbClr val="1B3600"/>
                </a:solidFill>
                <a:latin typeface="Georgia" panose="02040502050405020303" pitchFamily="18" charset="0"/>
              </a:rPr>
              <a:t>Ошибки </a:t>
            </a:r>
            <a:r>
              <a:rPr lang="ru-RU" sz="2000" b="1" dirty="0">
                <a:solidFill>
                  <a:srgbClr val="1B3600"/>
                </a:solidFill>
                <a:latin typeface="Georgia" panose="02040502050405020303" pitchFamily="18" charset="0"/>
              </a:rPr>
              <a:t>в </a:t>
            </a:r>
            <a:r>
              <a:rPr lang="ru-RU" sz="2000" b="1" dirty="0" smtClean="0">
                <a:solidFill>
                  <a:srgbClr val="1B3600"/>
                </a:solidFill>
                <a:latin typeface="Georgia" panose="02040502050405020303" pitchFamily="18" charset="0"/>
              </a:rPr>
              <a:t>диагностике и выборе </a:t>
            </a:r>
            <a:r>
              <a:rPr lang="ru-RU" sz="2000" b="1" dirty="0">
                <a:solidFill>
                  <a:srgbClr val="1B3600"/>
                </a:solidFill>
                <a:latin typeface="Georgia" panose="02040502050405020303" pitchFamily="18" charset="0"/>
              </a:rPr>
              <a:t>терапии:</a:t>
            </a:r>
            <a:r>
              <a:rPr lang="ru-RU" sz="2000" dirty="0">
                <a:solidFill>
                  <a:srgbClr val="1B3600"/>
                </a:solidFill>
                <a:latin typeface="Georgia" panose="02040502050405020303" pitchFamily="18" charset="0"/>
              </a:rPr>
              <a:t> 15–27% случаев неверных </a:t>
            </a:r>
            <a:r>
              <a:rPr lang="ru-RU" sz="2000" dirty="0" smtClean="0">
                <a:solidFill>
                  <a:srgbClr val="1B3600"/>
                </a:solidFill>
                <a:latin typeface="Georgia" panose="02040502050405020303" pitchFamily="18" charset="0"/>
              </a:rPr>
              <a:t>рекомендаций*</a:t>
            </a:r>
            <a:endParaRPr lang="en-US" sz="2000" dirty="0" smtClean="0">
              <a:solidFill>
                <a:srgbClr val="1B3600"/>
              </a:solidFill>
              <a:latin typeface="Georgia" panose="02040502050405020303" pitchFamily="18" charset="0"/>
            </a:endParaRPr>
          </a:p>
          <a:p>
            <a:pPr algn="just">
              <a:spcBef>
                <a:spcPct val="0"/>
              </a:spcBef>
            </a:pPr>
            <a:endParaRPr lang="ru-RU" sz="2000" dirty="0" smtClean="0">
              <a:solidFill>
                <a:srgbClr val="1B3600"/>
              </a:solidFill>
              <a:latin typeface="Georgia" panose="02040502050405020303" pitchFamily="18" charset="0"/>
            </a:endParaRPr>
          </a:p>
          <a:p>
            <a:pPr algn="just">
              <a:spcBef>
                <a:spcPct val="0"/>
              </a:spcBef>
            </a:pPr>
            <a:r>
              <a:rPr lang="ru-RU" altLang="ru-RU" sz="2000" b="1" dirty="0" smtClean="0">
                <a:solidFill>
                  <a:srgbClr val="1B3600"/>
                </a:solidFill>
                <a:latin typeface="Georgia" panose="02040502050405020303" pitchFamily="18" charset="0"/>
              </a:rPr>
              <a:t>Долгое </a:t>
            </a:r>
            <a:r>
              <a:rPr lang="ru-RU" altLang="ru-RU" sz="2000" b="1" dirty="0">
                <a:solidFill>
                  <a:srgbClr val="1B3600"/>
                </a:solidFill>
                <a:latin typeface="Georgia" panose="02040502050405020303" pitchFamily="18" charset="0"/>
              </a:rPr>
              <a:t>описание результатов исследования: </a:t>
            </a:r>
          </a:p>
          <a:p>
            <a:pPr algn="just">
              <a:spcBef>
                <a:spcPct val="0"/>
              </a:spcBef>
            </a:pPr>
            <a:r>
              <a:rPr lang="ru-RU" altLang="ru-RU" sz="2000" dirty="0">
                <a:solidFill>
                  <a:srgbClr val="1B3600"/>
                </a:solidFill>
                <a:latin typeface="Georgia" panose="02040502050405020303" pitchFamily="18" charset="0"/>
              </a:rPr>
              <a:t>От 1,5 часов до 2х дней</a:t>
            </a:r>
            <a:endParaRPr lang="en-US" altLang="ru-RU" sz="2000" dirty="0">
              <a:solidFill>
                <a:srgbClr val="1B3600"/>
              </a:solidFill>
              <a:latin typeface="Georgia" panose="02040502050405020303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5" y="5213842"/>
            <a:ext cx="5250865" cy="116748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0104841" y="6194775"/>
            <a:ext cx="21602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b="1" dirty="0" smtClean="0"/>
              <a:t>*Всемирный </a:t>
            </a:r>
            <a:r>
              <a:rPr lang="ru-RU" sz="1100" b="1" dirty="0"/>
              <a:t>журнал хирургической онкологии</a:t>
            </a:r>
            <a:endParaRPr lang="ru-RU" altLang="ru-RU" sz="1100" dirty="0">
              <a:latin typeface="Georgia" panose="02040502050405020303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79376" y="4858545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altLang="ru-RU" b="1" dirty="0">
                <a:solidFill>
                  <a:srgbClr val="1B3600"/>
                </a:solidFill>
                <a:latin typeface="Georgia" panose="02040502050405020303" pitchFamily="18" charset="0"/>
              </a:rPr>
              <a:t>Кадровый голод</a:t>
            </a:r>
          </a:p>
        </p:txBody>
      </p:sp>
    </p:spTree>
    <p:extLst>
      <p:ext uri="{BB962C8B-B14F-4D97-AF65-F5344CB8AC3E}">
        <p14:creationId xmlns:p14="http://schemas.microsoft.com/office/powerpoint/2010/main" val="23557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4"/>
          <p:cNvSpPr txBox="1">
            <a:spLocks/>
          </p:cNvSpPr>
          <p:nvPr/>
        </p:nvSpPr>
        <p:spPr>
          <a:xfrm>
            <a:off x="1847528" y="836712"/>
            <a:ext cx="4536520" cy="5580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3538" algn="just">
              <a:buNone/>
            </a:pPr>
            <a:endParaRPr lang="ru-RU" sz="1800" dirty="0">
              <a:latin typeface="Georgia" panose="02040502050405020303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8085" y="-25716"/>
            <a:ext cx="5751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Ключевая проблема данных</a:t>
            </a:r>
            <a:endParaRPr lang="ru-RU" sz="2800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" y="550384"/>
            <a:ext cx="4781550" cy="1143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17981"/>
          <a:stretch/>
        </p:blipFill>
        <p:spPr>
          <a:xfrm>
            <a:off x="407368" y="661187"/>
            <a:ext cx="11458143" cy="197572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355" r="1"/>
          <a:stretch/>
        </p:blipFill>
        <p:spPr>
          <a:xfrm>
            <a:off x="407368" y="2532639"/>
            <a:ext cx="11458143" cy="20684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r="77"/>
          <a:stretch/>
        </p:blipFill>
        <p:spPr>
          <a:xfrm>
            <a:off x="407369" y="4601075"/>
            <a:ext cx="11458142" cy="17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60177" y="-61964"/>
            <a:ext cx="6759234" cy="5875626"/>
          </a:xfrm>
          <a:prstGeom prst="rect">
            <a:avLst/>
          </a:prstGeom>
          <a:gradFill>
            <a:gsLst>
              <a:gs pos="65000">
                <a:srgbClr val="116847"/>
              </a:gs>
              <a:gs pos="100000">
                <a:srgbClr val="0B3D2C"/>
              </a:gs>
            </a:gsLst>
            <a:path path="circle">
              <a:fillToRect l="100000" t="100000"/>
            </a:path>
          </a:gradFill>
        </p:spPr>
      </p:pic>
      <p:grpSp>
        <p:nvGrpSpPr>
          <p:cNvPr id="203" name="Группа 202"/>
          <p:cNvGrpSpPr/>
          <p:nvPr/>
        </p:nvGrpSpPr>
        <p:grpSpPr>
          <a:xfrm>
            <a:off x="1693693" y="-430406"/>
            <a:ext cx="10090939" cy="7162502"/>
            <a:chOff x="1693693" y="-430406"/>
            <a:chExt cx="10090939" cy="7162502"/>
          </a:xfrm>
        </p:grpSpPr>
        <p:sp>
          <p:nvSpPr>
            <p:cNvPr id="3" name="Скругленный прямоугольник 2"/>
            <p:cNvSpPr/>
            <p:nvPr/>
          </p:nvSpPr>
          <p:spPr>
            <a:xfrm>
              <a:off x="1693693" y="-430406"/>
              <a:ext cx="2016224" cy="864096"/>
            </a:xfrm>
            <a:prstGeom prst="roundRect">
              <a:avLst/>
            </a:prstGeom>
            <a:solidFill>
              <a:srgbClr val="009900"/>
            </a:solidFill>
            <a:ln>
              <a:solidFill>
                <a:srgbClr val="588157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  <a:br>
                <a:rPr lang="en-US" dirty="0"/>
              </a:br>
              <a:r>
                <a:rPr lang="en-US" dirty="0"/>
                <a:t>(H×W×3)</a:t>
              </a:r>
              <a:endParaRPr lang="ru-RU" dirty="0"/>
            </a:p>
          </p:txBody>
        </p:sp>
        <p:sp>
          <p:nvSpPr>
            <p:cNvPr id="4" name="Скругленный прямоугольник 3"/>
            <p:cNvSpPr/>
            <p:nvPr/>
          </p:nvSpPr>
          <p:spPr>
            <a:xfrm>
              <a:off x="1693693" y="826794"/>
              <a:ext cx="2016224" cy="864096"/>
            </a:xfrm>
            <a:prstGeom prst="roundRect">
              <a:avLst/>
            </a:prstGeom>
            <a:gradFill flip="none" rotWithShape="1">
              <a:gsLst>
                <a:gs pos="51000">
                  <a:srgbClr val="1A6D4E"/>
                </a:gs>
                <a:gs pos="100000">
                  <a:srgbClr val="116847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ConvBlock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>3x3, GN, </a:t>
              </a:r>
              <a:r>
                <a:rPr lang="en-US" dirty="0" err="1"/>
                <a:t>ReLU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>×2 → 64</a:t>
              </a:r>
              <a:endParaRPr lang="ru-RU" dirty="0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>
              <a:off x="4439816" y="5868000"/>
              <a:ext cx="2016224" cy="864096"/>
            </a:xfrm>
            <a:prstGeom prst="roundRect">
              <a:avLst/>
            </a:prstGeom>
            <a:gradFill flip="none" rotWithShape="1">
              <a:gsLst>
                <a:gs pos="0">
                  <a:srgbClr val="65D58D"/>
                </a:gs>
                <a:gs pos="100000">
                  <a:srgbClr val="189062"/>
                </a:gs>
              </a:gsLst>
              <a:lin ang="16200000" scaled="1"/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Bottleneck</a:t>
              </a:r>
              <a:br>
                <a:rPr lang="en-US" dirty="0"/>
              </a:br>
              <a:r>
                <a:rPr lang="en-US" dirty="0" err="1"/>
                <a:t>ConvBlock</a:t>
              </a:r>
              <a:r>
                <a:rPr lang="en-US" dirty="0"/>
                <a:t> 3x3 → 1024</a:t>
              </a:r>
              <a:endParaRPr lang="ru-RU" dirty="0"/>
            </a:p>
          </p:txBody>
        </p:sp>
        <p:sp>
          <p:nvSpPr>
            <p:cNvPr id="12" name="Скругленный прямоугольник 11"/>
            <p:cNvSpPr/>
            <p:nvPr/>
          </p:nvSpPr>
          <p:spPr>
            <a:xfrm>
              <a:off x="7099200" y="2088000"/>
              <a:ext cx="2016224" cy="864096"/>
            </a:xfrm>
            <a:prstGeom prst="roundRect">
              <a:avLst/>
            </a:prstGeom>
            <a:gradFill flip="none" rotWithShape="1">
              <a:gsLst>
                <a:gs pos="0">
                  <a:srgbClr val="6ADC91"/>
                </a:gs>
                <a:gs pos="67000">
                  <a:srgbClr val="1A6D4E"/>
                </a:gs>
              </a:gsLst>
              <a:lin ang="16200000" scaled="0"/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Upsample</a:t>
              </a:r>
              <a:r>
                <a:rPr lang="en-US" dirty="0"/>
                <a:t> 2x</a:t>
              </a:r>
              <a:br>
                <a:rPr lang="en-US" dirty="0"/>
              </a:br>
              <a:r>
                <a:rPr lang="en-US" dirty="0"/>
                <a:t>(bilinear) → 128</a:t>
              </a:r>
              <a:endParaRPr lang="ru-RU" dirty="0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9768408" y="-430406"/>
              <a:ext cx="2016224" cy="864096"/>
            </a:xfrm>
            <a:prstGeom prst="roundRect">
              <a:avLst/>
            </a:prstGeom>
            <a:solidFill>
              <a:srgbClr val="009900"/>
            </a:soli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Mask</a:t>
              </a:r>
              <a:br>
                <a:rPr lang="en-US" dirty="0"/>
              </a:br>
              <a:r>
                <a:rPr lang="en-US" dirty="0"/>
                <a:t>(H×W×C)</a:t>
              </a:r>
              <a:endParaRPr lang="ru-RU" dirty="0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>
              <a:off x="1693693" y="3348000"/>
              <a:ext cx="2016224" cy="864096"/>
            </a:xfrm>
            <a:prstGeom prst="roundRect">
              <a:avLst/>
            </a:prstGeom>
            <a:gradFill flip="none" rotWithShape="1">
              <a:gsLst>
                <a:gs pos="51000">
                  <a:srgbClr val="1A6D4E"/>
                </a:gs>
                <a:gs pos="100000">
                  <a:srgbClr val="116847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Strided</a:t>
              </a:r>
              <a:r>
                <a:rPr lang="en-US" dirty="0"/>
                <a:t> Conv 3x3</a:t>
              </a:r>
              <a:br>
                <a:rPr lang="en-US" dirty="0"/>
              </a:br>
              <a:r>
                <a:rPr lang="en-US" dirty="0"/>
                <a:t>stride=2 → 256</a:t>
              </a:r>
              <a:br>
                <a:rPr lang="en-US" dirty="0"/>
              </a:br>
              <a:r>
                <a:rPr lang="en-US" dirty="0"/>
                <a:t>+ Dropout(0.2)</a:t>
              </a:r>
              <a:endParaRPr lang="ru-RU" dirty="0"/>
            </a:p>
          </p:txBody>
        </p:sp>
        <p:sp>
          <p:nvSpPr>
            <p:cNvPr id="16" name="Скругленный прямоугольник 15"/>
            <p:cNvSpPr/>
            <p:nvPr/>
          </p:nvSpPr>
          <p:spPr>
            <a:xfrm>
              <a:off x="1695600" y="4608000"/>
              <a:ext cx="2016224" cy="864096"/>
            </a:xfrm>
            <a:prstGeom prst="roundRect">
              <a:avLst/>
            </a:prstGeom>
            <a:gradFill flip="none" rotWithShape="1">
              <a:gsLst>
                <a:gs pos="51000">
                  <a:srgbClr val="1A6D4E"/>
                </a:gs>
                <a:gs pos="100000">
                  <a:srgbClr val="116847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Strided</a:t>
              </a:r>
              <a:r>
                <a:rPr lang="en-US" dirty="0"/>
                <a:t> Conv 3x3</a:t>
              </a:r>
              <a:br>
                <a:rPr lang="en-US" dirty="0"/>
              </a:br>
              <a:r>
                <a:rPr lang="en-US" dirty="0"/>
                <a:t>stride=2 → 512</a:t>
              </a:r>
              <a:br>
                <a:rPr lang="en-US" dirty="0"/>
              </a:br>
              <a:r>
                <a:rPr lang="en-US" dirty="0"/>
                <a:t>+ Dropout(0.2)</a:t>
              </a:r>
              <a:endParaRPr lang="ru-RU" dirty="0"/>
            </a:p>
          </p:txBody>
        </p:sp>
        <p:sp>
          <p:nvSpPr>
            <p:cNvPr id="17" name="Скругленный прямоугольник 16"/>
            <p:cNvSpPr/>
            <p:nvPr/>
          </p:nvSpPr>
          <p:spPr>
            <a:xfrm>
              <a:off x="7099200" y="826794"/>
              <a:ext cx="2016224" cy="864096"/>
            </a:xfrm>
            <a:prstGeom prst="roundRect">
              <a:avLst/>
            </a:prstGeom>
            <a:gradFill flip="none" rotWithShape="1">
              <a:gsLst>
                <a:gs pos="0">
                  <a:srgbClr val="6ADC91"/>
                </a:gs>
                <a:gs pos="67000">
                  <a:srgbClr val="1A6D4E"/>
                </a:gs>
              </a:gsLst>
              <a:lin ang="16200000" scaled="0"/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Upsample</a:t>
              </a:r>
              <a:r>
                <a:rPr lang="en-US" dirty="0"/>
                <a:t> 2x</a:t>
              </a:r>
              <a:br>
                <a:rPr lang="en-US" dirty="0"/>
              </a:br>
              <a:r>
                <a:rPr lang="en-US" dirty="0"/>
                <a:t>(bilinear) → 64</a:t>
              </a:r>
              <a:endParaRPr lang="ru-RU" dirty="0"/>
            </a:p>
          </p:txBody>
        </p:sp>
        <p:sp>
          <p:nvSpPr>
            <p:cNvPr id="18" name="Скругленный прямоугольник 17"/>
            <p:cNvSpPr/>
            <p:nvPr/>
          </p:nvSpPr>
          <p:spPr>
            <a:xfrm>
              <a:off x="7099200" y="3348000"/>
              <a:ext cx="2016224" cy="864096"/>
            </a:xfrm>
            <a:prstGeom prst="roundRect">
              <a:avLst/>
            </a:prstGeom>
            <a:gradFill flip="none" rotWithShape="1">
              <a:gsLst>
                <a:gs pos="0">
                  <a:srgbClr val="6ADC91"/>
                </a:gs>
                <a:gs pos="67000">
                  <a:srgbClr val="1A6D4E"/>
                </a:gs>
              </a:gsLst>
              <a:lin ang="16200000" scaled="0"/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Upsample</a:t>
              </a:r>
              <a:r>
                <a:rPr lang="en-US" dirty="0" smtClean="0"/>
                <a:t> 2x</a:t>
              </a:r>
              <a:br>
                <a:rPr lang="en-US" dirty="0" smtClean="0"/>
              </a:br>
              <a:r>
                <a:rPr lang="en-US" dirty="0" smtClean="0"/>
                <a:t>(bilinear) → 256</a:t>
              </a:r>
              <a:endParaRPr lang="ru-RU" dirty="0"/>
            </a:p>
          </p:txBody>
        </p:sp>
        <p:sp>
          <p:nvSpPr>
            <p:cNvPr id="19" name="Скругленный прямоугольник 18"/>
            <p:cNvSpPr/>
            <p:nvPr/>
          </p:nvSpPr>
          <p:spPr>
            <a:xfrm>
              <a:off x="7099200" y="4608000"/>
              <a:ext cx="2016224" cy="864096"/>
            </a:xfrm>
            <a:prstGeom prst="roundRect">
              <a:avLst/>
            </a:prstGeom>
            <a:gradFill flip="none" rotWithShape="1">
              <a:gsLst>
                <a:gs pos="0">
                  <a:srgbClr val="6ADC91"/>
                </a:gs>
                <a:gs pos="67000">
                  <a:srgbClr val="1A6D4E"/>
                </a:gs>
              </a:gsLst>
              <a:lin ang="16200000" scaled="0"/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Upsample</a:t>
              </a:r>
              <a:r>
                <a:rPr lang="en-US" dirty="0" smtClean="0"/>
                <a:t> 2x</a:t>
              </a:r>
              <a:br>
                <a:rPr lang="en-US" dirty="0" smtClean="0"/>
              </a:br>
              <a:r>
                <a:rPr lang="en-US" dirty="0" smtClean="0"/>
                <a:t>(bilinear) → 512</a:t>
              </a:r>
              <a:endParaRPr lang="ru-RU" dirty="0"/>
            </a:p>
          </p:txBody>
        </p:sp>
        <p:sp>
          <p:nvSpPr>
            <p:cNvPr id="20" name="Скругленный прямоугольник 19"/>
            <p:cNvSpPr/>
            <p:nvPr/>
          </p:nvSpPr>
          <p:spPr>
            <a:xfrm>
              <a:off x="1695600" y="5868000"/>
              <a:ext cx="2016224" cy="864096"/>
            </a:xfrm>
            <a:prstGeom prst="roundRect">
              <a:avLst/>
            </a:prstGeom>
            <a:gradFill flip="none" rotWithShape="1">
              <a:gsLst>
                <a:gs pos="51000">
                  <a:srgbClr val="1A6D4E"/>
                </a:gs>
                <a:gs pos="100000">
                  <a:srgbClr val="116847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Strided</a:t>
              </a:r>
              <a:r>
                <a:rPr lang="en-US" dirty="0"/>
                <a:t> Conv 3x3</a:t>
              </a:r>
              <a:br>
                <a:rPr lang="en-US" dirty="0"/>
              </a:br>
              <a:r>
                <a:rPr lang="en-US" dirty="0"/>
                <a:t>stride=2 → 1024</a:t>
              </a:r>
              <a:br>
                <a:rPr lang="en-US" dirty="0"/>
              </a:br>
              <a:r>
                <a:rPr lang="en-US" dirty="0"/>
                <a:t>+ Dropout(0.2)</a:t>
              </a:r>
              <a:endParaRPr lang="ru-RU" dirty="0"/>
            </a:p>
          </p:txBody>
        </p:sp>
        <p:sp>
          <p:nvSpPr>
            <p:cNvPr id="21" name="Скругленный прямоугольник 20"/>
            <p:cNvSpPr/>
            <p:nvPr/>
          </p:nvSpPr>
          <p:spPr>
            <a:xfrm>
              <a:off x="1695600" y="2088000"/>
              <a:ext cx="2016224" cy="864096"/>
            </a:xfrm>
            <a:prstGeom prst="roundRect">
              <a:avLst/>
            </a:prstGeom>
            <a:gradFill flip="none" rotWithShape="1">
              <a:gsLst>
                <a:gs pos="51000">
                  <a:srgbClr val="1A6D4E"/>
                </a:gs>
                <a:gs pos="100000">
                  <a:srgbClr val="116847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B3D2C"/>
              </a:solidFill>
            </a:ln>
            <a:effectLst>
              <a:glow rad="12700">
                <a:srgbClr val="116847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Strided</a:t>
              </a:r>
              <a:r>
                <a:rPr lang="en-US" dirty="0"/>
                <a:t> Conv 3x3</a:t>
              </a:r>
              <a:br>
                <a:rPr lang="en-US" dirty="0"/>
              </a:br>
              <a:r>
                <a:rPr lang="en-US" dirty="0"/>
                <a:t>stride=2 → 128</a:t>
              </a:r>
              <a:br>
                <a:rPr lang="en-US" dirty="0"/>
              </a:br>
              <a:r>
                <a:rPr lang="en-US" dirty="0"/>
                <a:t>+ Dropout(0.2)</a:t>
              </a:r>
              <a:endParaRPr lang="ru-RU" dirty="0"/>
            </a:p>
          </p:txBody>
        </p:sp>
        <p:cxnSp>
          <p:nvCxnSpPr>
            <p:cNvPr id="28" name="Прямая со стрелкой 27"/>
            <p:cNvCxnSpPr>
              <a:stCxn id="4" idx="2"/>
              <a:endCxn id="21" idx="0"/>
            </p:cNvCxnSpPr>
            <p:nvPr/>
          </p:nvCxnSpPr>
          <p:spPr>
            <a:xfrm>
              <a:off x="2701805" y="1690890"/>
              <a:ext cx="1907" cy="397110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1003">
              <a:schemeClr val="lt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>
              <a:stCxn id="20" idx="3"/>
              <a:endCxn id="8" idx="1"/>
            </p:cNvCxnSpPr>
            <p:nvPr/>
          </p:nvCxnSpPr>
          <p:spPr>
            <a:xfrm>
              <a:off x="3711824" y="6300048"/>
              <a:ext cx="727992" cy="0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1003">
              <a:schemeClr val="lt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/>
            <p:cNvCxnSpPr>
              <a:stCxn id="19" idx="0"/>
              <a:endCxn id="18" idx="2"/>
            </p:cNvCxnSpPr>
            <p:nvPr/>
          </p:nvCxnSpPr>
          <p:spPr>
            <a:xfrm flipV="1">
              <a:off x="8107312" y="4212096"/>
              <a:ext cx="0" cy="395904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1003">
              <a:schemeClr val="lt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/>
            <p:cNvCxnSpPr>
              <a:stCxn id="18" idx="0"/>
              <a:endCxn id="12" idx="2"/>
            </p:cNvCxnSpPr>
            <p:nvPr/>
          </p:nvCxnSpPr>
          <p:spPr>
            <a:xfrm flipV="1">
              <a:off x="8107312" y="2952096"/>
              <a:ext cx="0" cy="395904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1003">
              <a:schemeClr val="lt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/>
            <p:cNvCxnSpPr>
              <a:stCxn id="12" idx="0"/>
              <a:endCxn id="17" idx="2"/>
            </p:cNvCxnSpPr>
            <p:nvPr/>
          </p:nvCxnSpPr>
          <p:spPr>
            <a:xfrm flipV="1">
              <a:off x="8107312" y="1690890"/>
              <a:ext cx="0" cy="397110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1003">
              <a:schemeClr val="lt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Соединительная линия уступом 72"/>
            <p:cNvCxnSpPr>
              <a:stCxn id="8" idx="3"/>
              <a:endCxn id="19" idx="2"/>
            </p:cNvCxnSpPr>
            <p:nvPr/>
          </p:nvCxnSpPr>
          <p:spPr>
            <a:xfrm flipV="1">
              <a:off x="6456040" y="5472096"/>
              <a:ext cx="1651272" cy="827952"/>
            </a:xfrm>
            <a:prstGeom prst="bentConnector2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 стрелкой 93"/>
            <p:cNvCxnSpPr>
              <a:stCxn id="3" idx="2"/>
              <a:endCxn id="4" idx="0"/>
            </p:cNvCxnSpPr>
            <p:nvPr/>
          </p:nvCxnSpPr>
          <p:spPr>
            <a:xfrm>
              <a:off x="2701805" y="433690"/>
              <a:ext cx="0" cy="393104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1003">
              <a:schemeClr val="lt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Прямая со стрелкой 151"/>
            <p:cNvCxnSpPr>
              <a:stCxn id="21" idx="2"/>
              <a:endCxn id="15" idx="0"/>
            </p:cNvCxnSpPr>
            <p:nvPr/>
          </p:nvCxnSpPr>
          <p:spPr>
            <a:xfrm flipH="1">
              <a:off x="2701805" y="2952096"/>
              <a:ext cx="1907" cy="395904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 стрелкой 154"/>
            <p:cNvCxnSpPr>
              <a:stCxn id="15" idx="2"/>
              <a:endCxn id="16" idx="0"/>
            </p:cNvCxnSpPr>
            <p:nvPr/>
          </p:nvCxnSpPr>
          <p:spPr>
            <a:xfrm>
              <a:off x="2701805" y="4212096"/>
              <a:ext cx="1907" cy="395904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Прямая со стрелкой 157"/>
            <p:cNvCxnSpPr>
              <a:stCxn id="16" idx="2"/>
              <a:endCxn id="20" idx="0"/>
            </p:cNvCxnSpPr>
            <p:nvPr/>
          </p:nvCxnSpPr>
          <p:spPr>
            <a:xfrm>
              <a:off x="2703712" y="5472096"/>
              <a:ext cx="0" cy="395904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Прямая со стрелкой 160"/>
            <p:cNvCxnSpPr>
              <a:stCxn id="17" idx="0"/>
            </p:cNvCxnSpPr>
            <p:nvPr/>
          </p:nvCxnSpPr>
          <p:spPr>
            <a:xfrm flipH="1" flipV="1">
              <a:off x="8106277" y="433690"/>
              <a:ext cx="1035" cy="393104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Прямая со стрелкой 163"/>
            <p:cNvCxnSpPr>
              <a:endCxn id="13" idx="1"/>
            </p:cNvCxnSpPr>
            <p:nvPr/>
          </p:nvCxnSpPr>
          <p:spPr>
            <a:xfrm>
              <a:off x="9114389" y="1642"/>
              <a:ext cx="654019" cy="0"/>
            </a:xfrm>
            <a:prstGeom prst="straightConnector1">
              <a:avLst/>
            </a:prstGeom>
            <a:ln w="38100">
              <a:solidFill>
                <a:srgbClr val="0B3D2C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Прямая со стрелкой 165"/>
            <p:cNvCxnSpPr>
              <a:stCxn id="4" idx="3"/>
              <a:endCxn id="17" idx="1"/>
            </p:cNvCxnSpPr>
            <p:nvPr/>
          </p:nvCxnSpPr>
          <p:spPr>
            <a:xfrm>
              <a:off x="3709917" y="1258842"/>
              <a:ext cx="3389283" cy="0"/>
            </a:xfrm>
            <a:prstGeom prst="straightConnector1">
              <a:avLst/>
            </a:prstGeom>
            <a:ln w="19050">
              <a:solidFill>
                <a:srgbClr val="56734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Прямая со стрелкой 167"/>
            <p:cNvCxnSpPr>
              <a:stCxn id="21" idx="3"/>
              <a:endCxn id="12" idx="1"/>
            </p:cNvCxnSpPr>
            <p:nvPr/>
          </p:nvCxnSpPr>
          <p:spPr>
            <a:xfrm>
              <a:off x="3711824" y="2520048"/>
              <a:ext cx="3387376" cy="0"/>
            </a:xfrm>
            <a:prstGeom prst="straightConnector1">
              <a:avLst/>
            </a:prstGeom>
            <a:ln w="19050">
              <a:solidFill>
                <a:srgbClr val="56734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Прямая со стрелкой 169"/>
            <p:cNvCxnSpPr>
              <a:stCxn id="15" idx="3"/>
              <a:endCxn id="18" idx="1"/>
            </p:cNvCxnSpPr>
            <p:nvPr/>
          </p:nvCxnSpPr>
          <p:spPr>
            <a:xfrm>
              <a:off x="3709917" y="3780048"/>
              <a:ext cx="3389283" cy="0"/>
            </a:xfrm>
            <a:prstGeom prst="straightConnector1">
              <a:avLst/>
            </a:prstGeom>
            <a:ln w="19050">
              <a:solidFill>
                <a:srgbClr val="56734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Прямая со стрелкой 171"/>
            <p:cNvCxnSpPr>
              <a:stCxn id="16" idx="3"/>
              <a:endCxn id="19" idx="1"/>
            </p:cNvCxnSpPr>
            <p:nvPr/>
          </p:nvCxnSpPr>
          <p:spPr>
            <a:xfrm>
              <a:off x="3711824" y="5040048"/>
              <a:ext cx="3387376" cy="0"/>
            </a:xfrm>
            <a:prstGeom prst="straightConnector1">
              <a:avLst/>
            </a:prstGeom>
            <a:ln w="19050">
              <a:solidFill>
                <a:srgbClr val="567341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1" name="Скругленный прямоугольник 210"/>
          <p:cNvSpPr/>
          <p:nvPr/>
        </p:nvSpPr>
        <p:spPr>
          <a:xfrm>
            <a:off x="5383986" y="7395040"/>
            <a:ext cx="360000" cy="360000"/>
          </a:xfrm>
          <a:prstGeom prst="roundRect">
            <a:avLst/>
          </a:prstGeom>
          <a:gradFill flip="none" rotWithShape="1">
            <a:gsLst>
              <a:gs pos="0">
                <a:srgbClr val="6ADC91"/>
              </a:gs>
              <a:gs pos="67000">
                <a:srgbClr val="1A6D4E"/>
              </a:gs>
            </a:gsLst>
            <a:lin ang="16200000" scaled="0"/>
            <a:tileRect/>
          </a:gradFill>
          <a:ln>
            <a:solidFill>
              <a:srgbClr val="0B3D2C"/>
            </a:solidFill>
          </a:ln>
          <a:effectLst>
            <a:glow rad="12700">
              <a:srgbClr val="11684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3" name="Скругленный прямоугольник 212"/>
          <p:cNvSpPr/>
          <p:nvPr/>
        </p:nvSpPr>
        <p:spPr>
          <a:xfrm>
            <a:off x="1327292" y="7395040"/>
            <a:ext cx="360000" cy="360000"/>
          </a:xfrm>
          <a:prstGeom prst="roundRect">
            <a:avLst/>
          </a:prstGeom>
          <a:gradFill flip="none" rotWithShape="1">
            <a:gsLst>
              <a:gs pos="51000">
                <a:srgbClr val="1A6D4E"/>
              </a:gs>
              <a:gs pos="100000">
                <a:srgbClr val="116847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B3D2C"/>
            </a:solidFill>
          </a:ln>
          <a:effectLst>
            <a:glow rad="12700">
              <a:srgbClr val="11684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4" name="Скругленный прямоугольник 213"/>
          <p:cNvSpPr/>
          <p:nvPr/>
        </p:nvSpPr>
        <p:spPr>
          <a:xfrm>
            <a:off x="7099200" y="-432000"/>
            <a:ext cx="2016224" cy="864096"/>
          </a:xfrm>
          <a:prstGeom prst="roundRect">
            <a:avLst/>
          </a:prstGeom>
          <a:gradFill flip="none" rotWithShape="1">
            <a:gsLst>
              <a:gs pos="0">
                <a:srgbClr val="6ADC91"/>
              </a:gs>
              <a:gs pos="67000">
                <a:srgbClr val="1A6D4E"/>
              </a:gs>
            </a:gsLst>
            <a:lin ang="16200000" scaled="0"/>
            <a:tileRect/>
          </a:gradFill>
          <a:ln>
            <a:solidFill>
              <a:srgbClr val="0B3D2C"/>
            </a:solidFill>
          </a:ln>
          <a:effectLst>
            <a:glow rad="12700">
              <a:srgbClr val="11684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 Conv</a:t>
            </a:r>
            <a:br>
              <a:rPr lang="en-US" dirty="0"/>
            </a:br>
            <a:r>
              <a:rPr lang="en-US" dirty="0"/>
              <a:t>→ Output Channels</a:t>
            </a:r>
            <a:endParaRPr lang="ru-RU" dirty="0"/>
          </a:p>
        </p:txBody>
      </p:sp>
      <p:sp>
        <p:nvSpPr>
          <p:cNvPr id="215" name="Скругленный прямоугольник 214"/>
          <p:cNvSpPr/>
          <p:nvPr/>
        </p:nvSpPr>
        <p:spPr>
          <a:xfrm>
            <a:off x="7275800" y="7360893"/>
            <a:ext cx="360000" cy="360000"/>
          </a:xfrm>
          <a:prstGeom prst="roundRect">
            <a:avLst/>
          </a:prstGeom>
          <a:solidFill>
            <a:srgbClr val="009900"/>
          </a:solidFill>
          <a:ln>
            <a:solidFill>
              <a:srgbClr val="0B3D2C"/>
            </a:solidFill>
          </a:ln>
          <a:effectLst>
            <a:glow rad="12700">
              <a:srgbClr val="11684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6" name="Прямая со стрелкой 215"/>
          <p:cNvCxnSpPr/>
          <p:nvPr/>
        </p:nvCxnSpPr>
        <p:spPr>
          <a:xfrm>
            <a:off x="9529439" y="7513838"/>
            <a:ext cx="360000" cy="0"/>
          </a:xfrm>
          <a:prstGeom prst="straightConnector1">
            <a:avLst/>
          </a:prstGeom>
          <a:ln w="19050">
            <a:solidFill>
              <a:srgbClr val="56734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8" name="Прямоугольник 217"/>
          <p:cNvSpPr/>
          <p:nvPr/>
        </p:nvSpPr>
        <p:spPr>
          <a:xfrm>
            <a:off x="1788118" y="7400076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Encoder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221" name="Прямоугольник 220"/>
          <p:cNvSpPr/>
          <p:nvPr/>
        </p:nvSpPr>
        <p:spPr>
          <a:xfrm>
            <a:off x="5785023" y="7400076"/>
            <a:ext cx="119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Decoder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222" name="Прямоугольник 221"/>
          <p:cNvSpPr/>
          <p:nvPr/>
        </p:nvSpPr>
        <p:spPr>
          <a:xfrm>
            <a:off x="7772355" y="7270908"/>
            <a:ext cx="1342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Input,</a:t>
            </a:r>
            <a:endParaRPr lang="en-US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Final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Layer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223" name="Прямоугольник 222"/>
          <p:cNvSpPr/>
          <p:nvPr/>
        </p:nvSpPr>
        <p:spPr>
          <a:xfrm>
            <a:off x="10022138" y="7217727"/>
            <a:ext cx="1300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Skip-</a:t>
            </a:r>
          </a:p>
          <a:p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connection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224" name="Прямоугольник 223"/>
          <p:cNvSpPr/>
          <p:nvPr/>
        </p:nvSpPr>
        <p:spPr>
          <a:xfrm>
            <a:off x="3691992" y="7409408"/>
            <a:ext cx="139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Bottleneck</a:t>
            </a:r>
            <a:endParaRPr lang="en-US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225" name="Скругленный прямоугольник 224"/>
          <p:cNvSpPr/>
          <p:nvPr/>
        </p:nvSpPr>
        <p:spPr>
          <a:xfrm>
            <a:off x="3275218" y="7409408"/>
            <a:ext cx="360000" cy="360000"/>
          </a:xfrm>
          <a:prstGeom prst="roundRect">
            <a:avLst/>
          </a:prstGeom>
          <a:gradFill flip="none" rotWithShape="1">
            <a:gsLst>
              <a:gs pos="0">
                <a:srgbClr val="65D58D"/>
              </a:gs>
              <a:gs pos="100000">
                <a:srgbClr val="189062"/>
              </a:gs>
            </a:gsLst>
            <a:lin ang="16200000" scaled="1"/>
            <a:tileRect/>
          </a:gradFill>
          <a:ln>
            <a:solidFill>
              <a:srgbClr val="0B3D2C"/>
            </a:solidFill>
          </a:ln>
          <a:effectLst>
            <a:glow rad="12700">
              <a:srgbClr val="11684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66" name="Рисунок 2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328" y="-1422214"/>
            <a:ext cx="8486405" cy="6858000"/>
          </a:xfrm>
          <a:prstGeom prst="rect">
            <a:avLst/>
          </a:prstGeom>
        </p:spPr>
      </p:pic>
      <p:grpSp>
        <p:nvGrpSpPr>
          <p:cNvPr id="44" name="Группа 43"/>
          <p:cNvGrpSpPr/>
          <p:nvPr/>
        </p:nvGrpSpPr>
        <p:grpSpPr>
          <a:xfrm>
            <a:off x="14045351" y="319696"/>
            <a:ext cx="8388901" cy="4485262"/>
            <a:chOff x="780121" y="-1921296"/>
            <a:chExt cx="8050739" cy="4485262"/>
          </a:xfrm>
        </p:grpSpPr>
        <p:sp>
          <p:nvSpPr>
            <p:cNvPr id="45" name="Полилиния 44"/>
            <p:cNvSpPr/>
            <p:nvPr/>
          </p:nvSpPr>
          <p:spPr>
            <a:xfrm>
              <a:off x="6413963" y="702092"/>
              <a:ext cx="1538391" cy="578264"/>
            </a:xfrm>
            <a:custGeom>
              <a:avLst/>
              <a:gdLst>
                <a:gd name="connsiteX0" fmla="*/ 0 w 1538391"/>
                <a:gd name="connsiteY0" fmla="*/ 57826 h 578264"/>
                <a:gd name="connsiteX1" fmla="*/ 57826 w 1538391"/>
                <a:gd name="connsiteY1" fmla="*/ 0 h 578264"/>
                <a:gd name="connsiteX2" fmla="*/ 1480565 w 1538391"/>
                <a:gd name="connsiteY2" fmla="*/ 0 h 578264"/>
                <a:gd name="connsiteX3" fmla="*/ 1538391 w 1538391"/>
                <a:gd name="connsiteY3" fmla="*/ 57826 h 578264"/>
                <a:gd name="connsiteX4" fmla="*/ 1538391 w 1538391"/>
                <a:gd name="connsiteY4" fmla="*/ 520438 h 578264"/>
                <a:gd name="connsiteX5" fmla="*/ 1480565 w 1538391"/>
                <a:gd name="connsiteY5" fmla="*/ 578264 h 578264"/>
                <a:gd name="connsiteX6" fmla="*/ 57826 w 1538391"/>
                <a:gd name="connsiteY6" fmla="*/ 578264 h 578264"/>
                <a:gd name="connsiteX7" fmla="*/ 0 w 1538391"/>
                <a:gd name="connsiteY7" fmla="*/ 520438 h 578264"/>
                <a:gd name="connsiteX8" fmla="*/ 0 w 1538391"/>
                <a:gd name="connsiteY8" fmla="*/ 57826 h 5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391" h="578264">
                  <a:moveTo>
                    <a:pt x="0" y="57826"/>
                  </a:moveTo>
                  <a:cubicBezTo>
                    <a:pt x="0" y="25890"/>
                    <a:pt x="25890" y="0"/>
                    <a:pt x="57826" y="0"/>
                  </a:cubicBezTo>
                  <a:lnTo>
                    <a:pt x="1480565" y="0"/>
                  </a:lnTo>
                  <a:cubicBezTo>
                    <a:pt x="1512501" y="0"/>
                    <a:pt x="1538391" y="25890"/>
                    <a:pt x="1538391" y="57826"/>
                  </a:cubicBezTo>
                  <a:lnTo>
                    <a:pt x="1538391" y="520438"/>
                  </a:lnTo>
                  <a:cubicBezTo>
                    <a:pt x="1538391" y="552374"/>
                    <a:pt x="1512501" y="578264"/>
                    <a:pt x="1480565" y="578264"/>
                  </a:cubicBezTo>
                  <a:lnTo>
                    <a:pt x="57826" y="578264"/>
                  </a:lnTo>
                  <a:cubicBezTo>
                    <a:pt x="25890" y="578264"/>
                    <a:pt x="0" y="552374"/>
                    <a:pt x="0" y="520438"/>
                  </a:cubicBezTo>
                  <a:lnTo>
                    <a:pt x="0" y="5782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253715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Май - Июнь</a:t>
              </a:r>
              <a:endParaRPr lang="ru-RU" sz="14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46" name="Полилиния 45"/>
            <p:cNvSpPr/>
            <p:nvPr/>
          </p:nvSpPr>
          <p:spPr>
            <a:xfrm flipH="1">
              <a:off x="5522575" y="799717"/>
              <a:ext cx="660774" cy="383015"/>
            </a:xfrm>
            <a:custGeom>
              <a:avLst/>
              <a:gdLst>
                <a:gd name="connsiteX0" fmla="*/ 0 w 660774"/>
                <a:gd name="connsiteY0" fmla="*/ 76603 h 383015"/>
                <a:gd name="connsiteX1" fmla="*/ 469267 w 660774"/>
                <a:gd name="connsiteY1" fmla="*/ 76603 h 383015"/>
                <a:gd name="connsiteX2" fmla="*/ 469267 w 660774"/>
                <a:gd name="connsiteY2" fmla="*/ 0 h 383015"/>
                <a:gd name="connsiteX3" fmla="*/ 660774 w 660774"/>
                <a:gd name="connsiteY3" fmla="*/ 191508 h 383015"/>
                <a:gd name="connsiteX4" fmla="*/ 469267 w 660774"/>
                <a:gd name="connsiteY4" fmla="*/ 383015 h 383015"/>
                <a:gd name="connsiteX5" fmla="*/ 469267 w 660774"/>
                <a:gd name="connsiteY5" fmla="*/ 306412 h 383015"/>
                <a:gd name="connsiteX6" fmla="*/ 0 w 660774"/>
                <a:gd name="connsiteY6" fmla="*/ 306412 h 383015"/>
                <a:gd name="connsiteX7" fmla="*/ 0 w 660774"/>
                <a:gd name="connsiteY7" fmla="*/ 76603 h 38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0774" h="383015">
                  <a:moveTo>
                    <a:pt x="0" y="76603"/>
                  </a:moveTo>
                  <a:lnTo>
                    <a:pt x="469267" y="76603"/>
                  </a:lnTo>
                  <a:lnTo>
                    <a:pt x="469267" y="0"/>
                  </a:lnTo>
                  <a:lnTo>
                    <a:pt x="660774" y="191508"/>
                  </a:lnTo>
                  <a:lnTo>
                    <a:pt x="469267" y="383015"/>
                  </a:lnTo>
                  <a:lnTo>
                    <a:pt x="469267" y="306412"/>
                  </a:lnTo>
                  <a:lnTo>
                    <a:pt x="0" y="306412"/>
                  </a:lnTo>
                  <a:lnTo>
                    <a:pt x="0" y="76603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6603" rIns="114904" bIns="7660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100" kern="1200">
                <a:latin typeface="Georgia" panose="02040502050405020303" pitchFamily="18" charset="0"/>
              </a:endParaRPr>
            </a:p>
          </p:txBody>
        </p:sp>
        <p:sp>
          <p:nvSpPr>
            <p:cNvPr id="47" name="Полилиния 46"/>
            <p:cNvSpPr/>
            <p:nvPr/>
          </p:nvSpPr>
          <p:spPr>
            <a:xfrm>
              <a:off x="3528488" y="702092"/>
              <a:ext cx="1538391" cy="578264"/>
            </a:xfrm>
            <a:custGeom>
              <a:avLst/>
              <a:gdLst>
                <a:gd name="connsiteX0" fmla="*/ 0 w 1538391"/>
                <a:gd name="connsiteY0" fmla="*/ 57826 h 578264"/>
                <a:gd name="connsiteX1" fmla="*/ 57826 w 1538391"/>
                <a:gd name="connsiteY1" fmla="*/ 0 h 578264"/>
                <a:gd name="connsiteX2" fmla="*/ 1480565 w 1538391"/>
                <a:gd name="connsiteY2" fmla="*/ 0 h 578264"/>
                <a:gd name="connsiteX3" fmla="*/ 1538391 w 1538391"/>
                <a:gd name="connsiteY3" fmla="*/ 57826 h 578264"/>
                <a:gd name="connsiteX4" fmla="*/ 1538391 w 1538391"/>
                <a:gd name="connsiteY4" fmla="*/ 520438 h 578264"/>
                <a:gd name="connsiteX5" fmla="*/ 1480565 w 1538391"/>
                <a:gd name="connsiteY5" fmla="*/ 578264 h 578264"/>
                <a:gd name="connsiteX6" fmla="*/ 57826 w 1538391"/>
                <a:gd name="connsiteY6" fmla="*/ 578264 h 578264"/>
                <a:gd name="connsiteX7" fmla="*/ 0 w 1538391"/>
                <a:gd name="connsiteY7" fmla="*/ 520438 h 578264"/>
                <a:gd name="connsiteX8" fmla="*/ 0 w 1538391"/>
                <a:gd name="connsiteY8" fmla="*/ 57826 h 5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391" h="578264">
                  <a:moveTo>
                    <a:pt x="0" y="57826"/>
                  </a:moveTo>
                  <a:cubicBezTo>
                    <a:pt x="0" y="25890"/>
                    <a:pt x="25890" y="0"/>
                    <a:pt x="57826" y="0"/>
                  </a:cubicBezTo>
                  <a:lnTo>
                    <a:pt x="1480565" y="0"/>
                  </a:lnTo>
                  <a:cubicBezTo>
                    <a:pt x="1512501" y="0"/>
                    <a:pt x="1538391" y="25890"/>
                    <a:pt x="1538391" y="57826"/>
                  </a:cubicBezTo>
                  <a:lnTo>
                    <a:pt x="1538391" y="520438"/>
                  </a:lnTo>
                  <a:cubicBezTo>
                    <a:pt x="1538391" y="552374"/>
                    <a:pt x="1512501" y="578264"/>
                    <a:pt x="1480565" y="578264"/>
                  </a:cubicBezTo>
                  <a:lnTo>
                    <a:pt x="57826" y="578264"/>
                  </a:lnTo>
                  <a:cubicBezTo>
                    <a:pt x="25890" y="578264"/>
                    <a:pt x="0" y="552374"/>
                    <a:pt x="0" y="520438"/>
                  </a:cubicBezTo>
                  <a:lnTo>
                    <a:pt x="0" y="5782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253715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202</a:t>
              </a:r>
              <a:r>
                <a:rPr lang="en-US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5</a:t>
              </a:r>
              <a:r>
                <a:rPr lang="ru-RU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 Q</a:t>
              </a:r>
              <a:r>
                <a:rPr lang="en-US" sz="1400" b="1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4</a:t>
              </a:r>
              <a:r>
                <a:rPr lang="ru-RU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-</a:t>
              </a:r>
              <a:r>
                <a:rPr lang="en-US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/>
              </a:r>
              <a:br>
                <a:rPr lang="en-US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</a:br>
              <a:r>
                <a:rPr lang="en-US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2026</a:t>
              </a:r>
              <a:r>
                <a:rPr lang="ru-RU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 </a:t>
              </a:r>
              <a:r>
                <a:rPr lang="en-US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Q1</a:t>
              </a:r>
              <a:endParaRPr lang="ru-RU" sz="14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49" name="Полилиния 48"/>
            <p:cNvSpPr/>
            <p:nvPr/>
          </p:nvSpPr>
          <p:spPr>
            <a:xfrm>
              <a:off x="3914742" y="1230199"/>
              <a:ext cx="2134087" cy="1332249"/>
            </a:xfrm>
            <a:custGeom>
              <a:avLst/>
              <a:gdLst>
                <a:gd name="connsiteX0" fmla="*/ 0 w 2134087"/>
                <a:gd name="connsiteY0" fmla="*/ 180752 h 1807523"/>
                <a:gd name="connsiteX1" fmla="*/ 180752 w 2134087"/>
                <a:gd name="connsiteY1" fmla="*/ 0 h 1807523"/>
                <a:gd name="connsiteX2" fmla="*/ 1953335 w 2134087"/>
                <a:gd name="connsiteY2" fmla="*/ 0 h 1807523"/>
                <a:gd name="connsiteX3" fmla="*/ 2134087 w 2134087"/>
                <a:gd name="connsiteY3" fmla="*/ 180752 h 1807523"/>
                <a:gd name="connsiteX4" fmla="*/ 2134087 w 2134087"/>
                <a:gd name="connsiteY4" fmla="*/ 1626771 h 1807523"/>
                <a:gd name="connsiteX5" fmla="*/ 1953335 w 2134087"/>
                <a:gd name="connsiteY5" fmla="*/ 1807523 h 1807523"/>
                <a:gd name="connsiteX6" fmla="*/ 180752 w 2134087"/>
                <a:gd name="connsiteY6" fmla="*/ 1807523 h 1807523"/>
                <a:gd name="connsiteX7" fmla="*/ 0 w 2134087"/>
                <a:gd name="connsiteY7" fmla="*/ 1626771 h 1807523"/>
                <a:gd name="connsiteX8" fmla="*/ 0 w 2134087"/>
                <a:gd name="connsiteY8" fmla="*/ 180752 h 18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4087" h="1807523">
                  <a:moveTo>
                    <a:pt x="0" y="180752"/>
                  </a:moveTo>
                  <a:cubicBezTo>
                    <a:pt x="0" y="80925"/>
                    <a:pt x="80925" y="0"/>
                    <a:pt x="180752" y="0"/>
                  </a:cubicBezTo>
                  <a:lnTo>
                    <a:pt x="1953335" y="0"/>
                  </a:lnTo>
                  <a:cubicBezTo>
                    <a:pt x="2053162" y="0"/>
                    <a:pt x="2134087" y="80925"/>
                    <a:pt x="2134087" y="180752"/>
                  </a:cubicBezTo>
                  <a:lnTo>
                    <a:pt x="2134087" y="1626771"/>
                  </a:lnTo>
                  <a:cubicBezTo>
                    <a:pt x="2134087" y="1726598"/>
                    <a:pt x="2053162" y="1807523"/>
                    <a:pt x="1953335" y="1807523"/>
                  </a:cubicBezTo>
                  <a:lnTo>
                    <a:pt x="180752" y="1807523"/>
                  </a:lnTo>
                  <a:cubicBezTo>
                    <a:pt x="80925" y="1807523"/>
                    <a:pt x="0" y="1726598"/>
                    <a:pt x="0" y="1626771"/>
                  </a:cubicBezTo>
                  <a:lnTo>
                    <a:pt x="0" y="180752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733" tIns="166733" rIns="166733" bIns="166733" numCol="1" spcCol="1270" anchor="t" anchorCtr="0">
              <a:noAutofit/>
            </a:bodyPr>
            <a:lstStyle/>
            <a:p>
              <a:pPr marL="171450" lvl="1" indent="-1714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ru-RU" sz="1600" dirty="0">
                  <a:solidFill>
                    <a:srgbClr val="1B5E20"/>
                  </a:solidFill>
                  <a:latin typeface="Georgia" panose="02040502050405020303" pitchFamily="18" charset="0"/>
                </a:rPr>
                <a:t>Доработка </a:t>
              </a:r>
              <a:r>
                <a:rPr lang="ru-RU" sz="16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MVP</a:t>
              </a:r>
              <a:endParaRPr lang="ru-RU" sz="1600" kern="1200" dirty="0" smtClean="0">
                <a:solidFill>
                  <a:srgbClr val="1B5E20"/>
                </a:solidFill>
                <a:latin typeface="Georgia" panose="02040502050405020303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600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Клинические испытания</a:t>
              </a:r>
              <a:endParaRPr lang="ru-RU" sz="16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50" name="Полилиния 49"/>
            <p:cNvSpPr/>
            <p:nvPr/>
          </p:nvSpPr>
          <p:spPr>
            <a:xfrm flipH="1">
              <a:off x="2683337" y="799717"/>
              <a:ext cx="652274" cy="383015"/>
            </a:xfrm>
            <a:custGeom>
              <a:avLst/>
              <a:gdLst>
                <a:gd name="connsiteX0" fmla="*/ 0 w 652274"/>
                <a:gd name="connsiteY0" fmla="*/ 76603 h 383015"/>
                <a:gd name="connsiteX1" fmla="*/ 460767 w 652274"/>
                <a:gd name="connsiteY1" fmla="*/ 76603 h 383015"/>
                <a:gd name="connsiteX2" fmla="*/ 460767 w 652274"/>
                <a:gd name="connsiteY2" fmla="*/ 0 h 383015"/>
                <a:gd name="connsiteX3" fmla="*/ 652274 w 652274"/>
                <a:gd name="connsiteY3" fmla="*/ 191508 h 383015"/>
                <a:gd name="connsiteX4" fmla="*/ 460767 w 652274"/>
                <a:gd name="connsiteY4" fmla="*/ 383015 h 383015"/>
                <a:gd name="connsiteX5" fmla="*/ 460767 w 652274"/>
                <a:gd name="connsiteY5" fmla="*/ 306412 h 383015"/>
                <a:gd name="connsiteX6" fmla="*/ 0 w 652274"/>
                <a:gd name="connsiteY6" fmla="*/ 306412 h 383015"/>
                <a:gd name="connsiteX7" fmla="*/ 0 w 652274"/>
                <a:gd name="connsiteY7" fmla="*/ 76603 h 38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274" h="383015">
                  <a:moveTo>
                    <a:pt x="0" y="76603"/>
                  </a:moveTo>
                  <a:lnTo>
                    <a:pt x="460767" y="76603"/>
                  </a:lnTo>
                  <a:lnTo>
                    <a:pt x="460767" y="0"/>
                  </a:lnTo>
                  <a:lnTo>
                    <a:pt x="652274" y="191508"/>
                  </a:lnTo>
                  <a:lnTo>
                    <a:pt x="460767" y="383015"/>
                  </a:lnTo>
                  <a:lnTo>
                    <a:pt x="460767" y="306412"/>
                  </a:lnTo>
                  <a:lnTo>
                    <a:pt x="0" y="306412"/>
                  </a:lnTo>
                  <a:lnTo>
                    <a:pt x="0" y="76603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6603" rIns="114904" bIns="7660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100" kern="1200">
                <a:latin typeface="Georgia" panose="02040502050405020303" pitchFamily="18" charset="0"/>
              </a:endParaRPr>
            </a:p>
          </p:txBody>
        </p:sp>
        <p:sp>
          <p:nvSpPr>
            <p:cNvPr id="51" name="Полилиния 50"/>
            <p:cNvSpPr/>
            <p:nvPr/>
          </p:nvSpPr>
          <p:spPr>
            <a:xfrm>
              <a:off x="907616" y="702092"/>
              <a:ext cx="1538390" cy="578264"/>
            </a:xfrm>
            <a:custGeom>
              <a:avLst/>
              <a:gdLst>
                <a:gd name="connsiteX0" fmla="*/ 0 w 1538391"/>
                <a:gd name="connsiteY0" fmla="*/ 57826 h 578264"/>
                <a:gd name="connsiteX1" fmla="*/ 57826 w 1538391"/>
                <a:gd name="connsiteY1" fmla="*/ 0 h 578264"/>
                <a:gd name="connsiteX2" fmla="*/ 1480565 w 1538391"/>
                <a:gd name="connsiteY2" fmla="*/ 0 h 578264"/>
                <a:gd name="connsiteX3" fmla="*/ 1538391 w 1538391"/>
                <a:gd name="connsiteY3" fmla="*/ 57826 h 578264"/>
                <a:gd name="connsiteX4" fmla="*/ 1538391 w 1538391"/>
                <a:gd name="connsiteY4" fmla="*/ 520438 h 578264"/>
                <a:gd name="connsiteX5" fmla="*/ 1480565 w 1538391"/>
                <a:gd name="connsiteY5" fmla="*/ 578264 h 578264"/>
                <a:gd name="connsiteX6" fmla="*/ 57826 w 1538391"/>
                <a:gd name="connsiteY6" fmla="*/ 578264 h 578264"/>
                <a:gd name="connsiteX7" fmla="*/ 0 w 1538391"/>
                <a:gd name="connsiteY7" fmla="*/ 520438 h 578264"/>
                <a:gd name="connsiteX8" fmla="*/ 0 w 1538391"/>
                <a:gd name="connsiteY8" fmla="*/ 57826 h 5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391" h="578264">
                  <a:moveTo>
                    <a:pt x="0" y="57826"/>
                  </a:moveTo>
                  <a:cubicBezTo>
                    <a:pt x="0" y="25890"/>
                    <a:pt x="25890" y="0"/>
                    <a:pt x="57826" y="0"/>
                  </a:cubicBezTo>
                  <a:lnTo>
                    <a:pt x="1480565" y="0"/>
                  </a:lnTo>
                  <a:cubicBezTo>
                    <a:pt x="1512501" y="0"/>
                    <a:pt x="1538391" y="25890"/>
                    <a:pt x="1538391" y="57826"/>
                  </a:cubicBezTo>
                  <a:lnTo>
                    <a:pt x="1538391" y="520438"/>
                  </a:lnTo>
                  <a:cubicBezTo>
                    <a:pt x="1538391" y="552374"/>
                    <a:pt x="1512501" y="578264"/>
                    <a:pt x="1480565" y="578264"/>
                  </a:cubicBezTo>
                  <a:lnTo>
                    <a:pt x="57826" y="578264"/>
                  </a:lnTo>
                  <a:cubicBezTo>
                    <a:pt x="25890" y="578264"/>
                    <a:pt x="0" y="552374"/>
                    <a:pt x="0" y="520438"/>
                  </a:cubicBezTo>
                  <a:lnTo>
                    <a:pt x="0" y="5782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253715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2026 Q</a:t>
              </a:r>
              <a:r>
                <a:rPr lang="en-US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2</a:t>
              </a:r>
              <a:endParaRPr lang="ru-RU" sz="14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53" name="Полилиния 52"/>
            <p:cNvSpPr/>
            <p:nvPr/>
          </p:nvSpPr>
          <p:spPr>
            <a:xfrm>
              <a:off x="1193600" y="1230199"/>
              <a:ext cx="2010601" cy="1333767"/>
            </a:xfrm>
            <a:custGeom>
              <a:avLst/>
              <a:gdLst>
                <a:gd name="connsiteX0" fmla="*/ 0 w 2010601"/>
                <a:gd name="connsiteY0" fmla="*/ 180752 h 1807523"/>
                <a:gd name="connsiteX1" fmla="*/ 180752 w 2010601"/>
                <a:gd name="connsiteY1" fmla="*/ 0 h 1807523"/>
                <a:gd name="connsiteX2" fmla="*/ 1829849 w 2010601"/>
                <a:gd name="connsiteY2" fmla="*/ 0 h 1807523"/>
                <a:gd name="connsiteX3" fmla="*/ 2010601 w 2010601"/>
                <a:gd name="connsiteY3" fmla="*/ 180752 h 1807523"/>
                <a:gd name="connsiteX4" fmla="*/ 2010601 w 2010601"/>
                <a:gd name="connsiteY4" fmla="*/ 1626771 h 1807523"/>
                <a:gd name="connsiteX5" fmla="*/ 1829849 w 2010601"/>
                <a:gd name="connsiteY5" fmla="*/ 1807523 h 1807523"/>
                <a:gd name="connsiteX6" fmla="*/ 180752 w 2010601"/>
                <a:gd name="connsiteY6" fmla="*/ 1807523 h 1807523"/>
                <a:gd name="connsiteX7" fmla="*/ 0 w 2010601"/>
                <a:gd name="connsiteY7" fmla="*/ 1626771 h 1807523"/>
                <a:gd name="connsiteX8" fmla="*/ 0 w 2010601"/>
                <a:gd name="connsiteY8" fmla="*/ 180752 h 18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601" h="1807523">
                  <a:moveTo>
                    <a:pt x="0" y="180752"/>
                  </a:moveTo>
                  <a:cubicBezTo>
                    <a:pt x="0" y="80925"/>
                    <a:pt x="80925" y="0"/>
                    <a:pt x="180752" y="0"/>
                  </a:cubicBezTo>
                  <a:lnTo>
                    <a:pt x="1829849" y="0"/>
                  </a:lnTo>
                  <a:cubicBezTo>
                    <a:pt x="1929676" y="0"/>
                    <a:pt x="2010601" y="80925"/>
                    <a:pt x="2010601" y="180752"/>
                  </a:cubicBezTo>
                  <a:lnTo>
                    <a:pt x="2010601" y="1626771"/>
                  </a:lnTo>
                  <a:cubicBezTo>
                    <a:pt x="2010601" y="1726598"/>
                    <a:pt x="1929676" y="1807523"/>
                    <a:pt x="1829849" y="1807523"/>
                  </a:cubicBezTo>
                  <a:lnTo>
                    <a:pt x="180752" y="1807523"/>
                  </a:lnTo>
                  <a:cubicBezTo>
                    <a:pt x="80925" y="1807523"/>
                    <a:pt x="0" y="1726598"/>
                    <a:pt x="0" y="1626771"/>
                  </a:cubicBezTo>
                  <a:lnTo>
                    <a:pt x="0" y="180752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733" tIns="166733" rIns="166733" bIns="166733" numCol="1" spcCol="1270" anchor="t" anchorCtr="0">
              <a:noAutofit/>
            </a:bodyPr>
            <a:lstStyle/>
            <a:p>
              <a:pPr marL="171450" lvl="1" indent="-1714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ru-RU" sz="16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Сертификация</a:t>
              </a:r>
              <a:endParaRPr lang="ru-RU" sz="1600" kern="1200" dirty="0" smtClean="0">
                <a:solidFill>
                  <a:srgbClr val="1B5E20"/>
                </a:solidFill>
                <a:latin typeface="Georgia" panose="02040502050405020303" pitchFamily="18" charset="0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600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Коммерческий запуск</a:t>
              </a:r>
              <a:endParaRPr lang="ru-RU" sz="16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55" name="Полилиния 54"/>
            <p:cNvSpPr/>
            <p:nvPr/>
          </p:nvSpPr>
          <p:spPr>
            <a:xfrm>
              <a:off x="780121" y="-1895050"/>
              <a:ext cx="1538391" cy="578264"/>
            </a:xfrm>
            <a:custGeom>
              <a:avLst/>
              <a:gdLst>
                <a:gd name="connsiteX0" fmla="*/ 0 w 1538391"/>
                <a:gd name="connsiteY0" fmla="*/ 57826 h 578264"/>
                <a:gd name="connsiteX1" fmla="*/ 57826 w 1538391"/>
                <a:gd name="connsiteY1" fmla="*/ 0 h 578264"/>
                <a:gd name="connsiteX2" fmla="*/ 1480565 w 1538391"/>
                <a:gd name="connsiteY2" fmla="*/ 0 h 578264"/>
                <a:gd name="connsiteX3" fmla="*/ 1538391 w 1538391"/>
                <a:gd name="connsiteY3" fmla="*/ 57826 h 578264"/>
                <a:gd name="connsiteX4" fmla="*/ 1538391 w 1538391"/>
                <a:gd name="connsiteY4" fmla="*/ 520438 h 578264"/>
                <a:gd name="connsiteX5" fmla="*/ 1480565 w 1538391"/>
                <a:gd name="connsiteY5" fmla="*/ 578264 h 578264"/>
                <a:gd name="connsiteX6" fmla="*/ 57826 w 1538391"/>
                <a:gd name="connsiteY6" fmla="*/ 578264 h 578264"/>
                <a:gd name="connsiteX7" fmla="*/ 0 w 1538391"/>
                <a:gd name="connsiteY7" fmla="*/ 520438 h 578264"/>
                <a:gd name="connsiteX8" fmla="*/ 0 w 1538391"/>
                <a:gd name="connsiteY8" fmla="*/ 57826 h 5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391" h="578264">
                  <a:moveTo>
                    <a:pt x="0" y="57826"/>
                  </a:moveTo>
                  <a:cubicBezTo>
                    <a:pt x="0" y="25890"/>
                    <a:pt x="25890" y="0"/>
                    <a:pt x="57826" y="0"/>
                  </a:cubicBezTo>
                  <a:lnTo>
                    <a:pt x="1480565" y="0"/>
                  </a:lnTo>
                  <a:cubicBezTo>
                    <a:pt x="1512501" y="0"/>
                    <a:pt x="1538391" y="25890"/>
                    <a:pt x="1538391" y="57826"/>
                  </a:cubicBezTo>
                  <a:lnTo>
                    <a:pt x="1538391" y="520438"/>
                  </a:lnTo>
                  <a:cubicBezTo>
                    <a:pt x="1538391" y="552374"/>
                    <a:pt x="1512501" y="578264"/>
                    <a:pt x="1480565" y="578264"/>
                  </a:cubicBezTo>
                  <a:lnTo>
                    <a:pt x="57826" y="578264"/>
                  </a:lnTo>
                  <a:cubicBezTo>
                    <a:pt x="25890" y="578264"/>
                    <a:pt x="0" y="552374"/>
                    <a:pt x="0" y="520438"/>
                  </a:cubicBezTo>
                  <a:lnTo>
                    <a:pt x="0" y="5782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253715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3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Сентябрь- ноябрь</a:t>
              </a:r>
              <a:endParaRPr lang="ru-RU" sz="13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57" name="Полилиния 56"/>
            <p:cNvSpPr/>
            <p:nvPr/>
          </p:nvSpPr>
          <p:spPr>
            <a:xfrm>
              <a:off x="1154078" y="-1381544"/>
              <a:ext cx="2155455" cy="1332249"/>
            </a:xfrm>
            <a:custGeom>
              <a:avLst/>
              <a:gdLst>
                <a:gd name="connsiteX0" fmla="*/ 0 w 2166163"/>
                <a:gd name="connsiteY0" fmla="*/ 180752 h 1807523"/>
                <a:gd name="connsiteX1" fmla="*/ 180752 w 2166163"/>
                <a:gd name="connsiteY1" fmla="*/ 0 h 1807523"/>
                <a:gd name="connsiteX2" fmla="*/ 1985411 w 2166163"/>
                <a:gd name="connsiteY2" fmla="*/ 0 h 1807523"/>
                <a:gd name="connsiteX3" fmla="*/ 2166163 w 2166163"/>
                <a:gd name="connsiteY3" fmla="*/ 180752 h 1807523"/>
                <a:gd name="connsiteX4" fmla="*/ 2166163 w 2166163"/>
                <a:gd name="connsiteY4" fmla="*/ 1626771 h 1807523"/>
                <a:gd name="connsiteX5" fmla="*/ 1985411 w 2166163"/>
                <a:gd name="connsiteY5" fmla="*/ 1807523 h 1807523"/>
                <a:gd name="connsiteX6" fmla="*/ 180752 w 2166163"/>
                <a:gd name="connsiteY6" fmla="*/ 1807523 h 1807523"/>
                <a:gd name="connsiteX7" fmla="*/ 0 w 2166163"/>
                <a:gd name="connsiteY7" fmla="*/ 1626771 h 1807523"/>
                <a:gd name="connsiteX8" fmla="*/ 0 w 2166163"/>
                <a:gd name="connsiteY8" fmla="*/ 180752 h 18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6163" h="1807523">
                  <a:moveTo>
                    <a:pt x="0" y="180752"/>
                  </a:moveTo>
                  <a:cubicBezTo>
                    <a:pt x="0" y="80925"/>
                    <a:pt x="80925" y="0"/>
                    <a:pt x="180752" y="0"/>
                  </a:cubicBezTo>
                  <a:lnTo>
                    <a:pt x="1985411" y="0"/>
                  </a:lnTo>
                  <a:cubicBezTo>
                    <a:pt x="2085238" y="0"/>
                    <a:pt x="2166163" y="80925"/>
                    <a:pt x="2166163" y="180752"/>
                  </a:cubicBezTo>
                  <a:lnTo>
                    <a:pt x="2166163" y="1626771"/>
                  </a:lnTo>
                  <a:cubicBezTo>
                    <a:pt x="2166163" y="1726598"/>
                    <a:pt x="2085238" y="1807523"/>
                    <a:pt x="1985411" y="1807523"/>
                  </a:cubicBezTo>
                  <a:lnTo>
                    <a:pt x="180752" y="1807523"/>
                  </a:lnTo>
                  <a:cubicBezTo>
                    <a:pt x="80925" y="1807523"/>
                    <a:pt x="0" y="1726598"/>
                    <a:pt x="0" y="1626771"/>
                  </a:cubicBezTo>
                  <a:lnTo>
                    <a:pt x="0" y="180752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733" tIns="166733" rIns="166733" bIns="166733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600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Получение данных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6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П</a:t>
              </a:r>
              <a:r>
                <a:rPr lang="ru-RU" sz="1600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редобработка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16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58" name="Полилиния 57"/>
            <p:cNvSpPr/>
            <p:nvPr/>
          </p:nvSpPr>
          <p:spPr>
            <a:xfrm>
              <a:off x="5436251" y="-1893803"/>
              <a:ext cx="660774" cy="383015"/>
            </a:xfrm>
            <a:custGeom>
              <a:avLst/>
              <a:gdLst>
                <a:gd name="connsiteX0" fmla="*/ 0 w 660774"/>
                <a:gd name="connsiteY0" fmla="*/ 76603 h 383015"/>
                <a:gd name="connsiteX1" fmla="*/ 469267 w 660774"/>
                <a:gd name="connsiteY1" fmla="*/ 76603 h 383015"/>
                <a:gd name="connsiteX2" fmla="*/ 469267 w 660774"/>
                <a:gd name="connsiteY2" fmla="*/ 0 h 383015"/>
                <a:gd name="connsiteX3" fmla="*/ 660774 w 660774"/>
                <a:gd name="connsiteY3" fmla="*/ 191508 h 383015"/>
                <a:gd name="connsiteX4" fmla="*/ 469267 w 660774"/>
                <a:gd name="connsiteY4" fmla="*/ 383015 h 383015"/>
                <a:gd name="connsiteX5" fmla="*/ 469267 w 660774"/>
                <a:gd name="connsiteY5" fmla="*/ 306412 h 383015"/>
                <a:gd name="connsiteX6" fmla="*/ 0 w 660774"/>
                <a:gd name="connsiteY6" fmla="*/ 306412 h 383015"/>
                <a:gd name="connsiteX7" fmla="*/ 0 w 660774"/>
                <a:gd name="connsiteY7" fmla="*/ 76603 h 38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0774" h="383015">
                  <a:moveTo>
                    <a:pt x="0" y="76603"/>
                  </a:moveTo>
                  <a:lnTo>
                    <a:pt x="469267" y="76603"/>
                  </a:lnTo>
                  <a:lnTo>
                    <a:pt x="469267" y="0"/>
                  </a:lnTo>
                  <a:lnTo>
                    <a:pt x="660774" y="191508"/>
                  </a:lnTo>
                  <a:lnTo>
                    <a:pt x="469267" y="383015"/>
                  </a:lnTo>
                  <a:lnTo>
                    <a:pt x="469267" y="306412"/>
                  </a:lnTo>
                  <a:lnTo>
                    <a:pt x="0" y="306412"/>
                  </a:lnTo>
                  <a:lnTo>
                    <a:pt x="0" y="76603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6603" rIns="114904" bIns="7660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100" kern="1200">
                <a:latin typeface="Georgia" panose="02040502050405020303" pitchFamily="18" charset="0"/>
              </a:endParaRPr>
            </a:p>
          </p:txBody>
        </p:sp>
        <p:sp>
          <p:nvSpPr>
            <p:cNvPr id="59" name="Полилиния 58"/>
            <p:cNvSpPr/>
            <p:nvPr/>
          </p:nvSpPr>
          <p:spPr>
            <a:xfrm>
              <a:off x="6301448" y="-1919935"/>
              <a:ext cx="1538391" cy="578264"/>
            </a:xfrm>
            <a:custGeom>
              <a:avLst/>
              <a:gdLst>
                <a:gd name="connsiteX0" fmla="*/ 0 w 1538391"/>
                <a:gd name="connsiteY0" fmla="*/ 57826 h 578264"/>
                <a:gd name="connsiteX1" fmla="*/ 57826 w 1538391"/>
                <a:gd name="connsiteY1" fmla="*/ 0 h 578264"/>
                <a:gd name="connsiteX2" fmla="*/ 1480565 w 1538391"/>
                <a:gd name="connsiteY2" fmla="*/ 0 h 578264"/>
                <a:gd name="connsiteX3" fmla="*/ 1538391 w 1538391"/>
                <a:gd name="connsiteY3" fmla="*/ 57826 h 578264"/>
                <a:gd name="connsiteX4" fmla="*/ 1538391 w 1538391"/>
                <a:gd name="connsiteY4" fmla="*/ 520438 h 578264"/>
                <a:gd name="connsiteX5" fmla="*/ 1480565 w 1538391"/>
                <a:gd name="connsiteY5" fmla="*/ 578264 h 578264"/>
                <a:gd name="connsiteX6" fmla="*/ 57826 w 1538391"/>
                <a:gd name="connsiteY6" fmla="*/ 578264 h 578264"/>
                <a:gd name="connsiteX7" fmla="*/ 0 w 1538391"/>
                <a:gd name="connsiteY7" fmla="*/ 520438 h 578264"/>
                <a:gd name="connsiteX8" fmla="*/ 0 w 1538391"/>
                <a:gd name="connsiteY8" fmla="*/ 57826 h 5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391" h="578264">
                  <a:moveTo>
                    <a:pt x="0" y="57826"/>
                  </a:moveTo>
                  <a:cubicBezTo>
                    <a:pt x="0" y="25890"/>
                    <a:pt x="25890" y="0"/>
                    <a:pt x="57826" y="0"/>
                  </a:cubicBezTo>
                  <a:lnTo>
                    <a:pt x="1480565" y="0"/>
                  </a:lnTo>
                  <a:cubicBezTo>
                    <a:pt x="1512501" y="0"/>
                    <a:pt x="1538391" y="25890"/>
                    <a:pt x="1538391" y="57826"/>
                  </a:cubicBezTo>
                  <a:lnTo>
                    <a:pt x="1538391" y="520438"/>
                  </a:lnTo>
                  <a:cubicBezTo>
                    <a:pt x="1538391" y="552374"/>
                    <a:pt x="1512501" y="578264"/>
                    <a:pt x="1480565" y="578264"/>
                  </a:cubicBezTo>
                  <a:lnTo>
                    <a:pt x="57826" y="578264"/>
                  </a:lnTo>
                  <a:cubicBezTo>
                    <a:pt x="25890" y="578264"/>
                    <a:pt x="0" y="552374"/>
                    <a:pt x="0" y="520438"/>
                  </a:cubicBezTo>
                  <a:lnTo>
                    <a:pt x="0" y="5782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253715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Март-май</a:t>
              </a:r>
              <a:endParaRPr lang="ru-RU" sz="14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60" name="Полилиния 59"/>
            <p:cNvSpPr/>
            <p:nvPr/>
          </p:nvSpPr>
          <p:spPr>
            <a:xfrm>
              <a:off x="6675405" y="-1406429"/>
              <a:ext cx="2155455" cy="1332249"/>
            </a:xfrm>
            <a:custGeom>
              <a:avLst/>
              <a:gdLst>
                <a:gd name="connsiteX0" fmla="*/ 0 w 2166163"/>
                <a:gd name="connsiteY0" fmla="*/ 180752 h 1807523"/>
                <a:gd name="connsiteX1" fmla="*/ 180752 w 2166163"/>
                <a:gd name="connsiteY1" fmla="*/ 0 h 1807523"/>
                <a:gd name="connsiteX2" fmla="*/ 1985411 w 2166163"/>
                <a:gd name="connsiteY2" fmla="*/ 0 h 1807523"/>
                <a:gd name="connsiteX3" fmla="*/ 2166163 w 2166163"/>
                <a:gd name="connsiteY3" fmla="*/ 180752 h 1807523"/>
                <a:gd name="connsiteX4" fmla="*/ 2166163 w 2166163"/>
                <a:gd name="connsiteY4" fmla="*/ 1626771 h 1807523"/>
                <a:gd name="connsiteX5" fmla="*/ 1985411 w 2166163"/>
                <a:gd name="connsiteY5" fmla="*/ 1807523 h 1807523"/>
                <a:gd name="connsiteX6" fmla="*/ 180752 w 2166163"/>
                <a:gd name="connsiteY6" fmla="*/ 1807523 h 1807523"/>
                <a:gd name="connsiteX7" fmla="*/ 0 w 2166163"/>
                <a:gd name="connsiteY7" fmla="*/ 1626771 h 1807523"/>
                <a:gd name="connsiteX8" fmla="*/ 0 w 2166163"/>
                <a:gd name="connsiteY8" fmla="*/ 180752 h 18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6163" h="1807523">
                  <a:moveTo>
                    <a:pt x="0" y="180752"/>
                  </a:moveTo>
                  <a:cubicBezTo>
                    <a:pt x="0" y="80925"/>
                    <a:pt x="80925" y="0"/>
                    <a:pt x="180752" y="0"/>
                  </a:cubicBezTo>
                  <a:lnTo>
                    <a:pt x="1985411" y="0"/>
                  </a:lnTo>
                  <a:cubicBezTo>
                    <a:pt x="2085238" y="0"/>
                    <a:pt x="2166163" y="80925"/>
                    <a:pt x="2166163" y="180752"/>
                  </a:cubicBezTo>
                  <a:lnTo>
                    <a:pt x="2166163" y="1626771"/>
                  </a:lnTo>
                  <a:cubicBezTo>
                    <a:pt x="2166163" y="1726598"/>
                    <a:pt x="2085238" y="1807523"/>
                    <a:pt x="1985411" y="1807523"/>
                  </a:cubicBezTo>
                  <a:lnTo>
                    <a:pt x="180752" y="1807523"/>
                  </a:lnTo>
                  <a:cubicBezTo>
                    <a:pt x="80925" y="1807523"/>
                    <a:pt x="0" y="1726598"/>
                    <a:pt x="0" y="1626771"/>
                  </a:cubicBezTo>
                  <a:lnTo>
                    <a:pt x="0" y="180752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733" tIns="166733" rIns="166733" bIns="166733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600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Выбор и реализация модели</a:t>
              </a:r>
              <a:endParaRPr lang="ru-RU" sz="16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61" name="Полилиния 60"/>
            <p:cNvSpPr/>
            <p:nvPr/>
          </p:nvSpPr>
          <p:spPr>
            <a:xfrm>
              <a:off x="3540784" y="-1921296"/>
              <a:ext cx="1538391" cy="578264"/>
            </a:xfrm>
            <a:custGeom>
              <a:avLst/>
              <a:gdLst>
                <a:gd name="connsiteX0" fmla="*/ 0 w 1538391"/>
                <a:gd name="connsiteY0" fmla="*/ 57826 h 578264"/>
                <a:gd name="connsiteX1" fmla="*/ 57826 w 1538391"/>
                <a:gd name="connsiteY1" fmla="*/ 0 h 578264"/>
                <a:gd name="connsiteX2" fmla="*/ 1480565 w 1538391"/>
                <a:gd name="connsiteY2" fmla="*/ 0 h 578264"/>
                <a:gd name="connsiteX3" fmla="*/ 1538391 w 1538391"/>
                <a:gd name="connsiteY3" fmla="*/ 57826 h 578264"/>
                <a:gd name="connsiteX4" fmla="*/ 1538391 w 1538391"/>
                <a:gd name="connsiteY4" fmla="*/ 520438 h 578264"/>
                <a:gd name="connsiteX5" fmla="*/ 1480565 w 1538391"/>
                <a:gd name="connsiteY5" fmla="*/ 578264 h 578264"/>
                <a:gd name="connsiteX6" fmla="*/ 57826 w 1538391"/>
                <a:gd name="connsiteY6" fmla="*/ 578264 h 578264"/>
                <a:gd name="connsiteX7" fmla="*/ 0 w 1538391"/>
                <a:gd name="connsiteY7" fmla="*/ 520438 h 578264"/>
                <a:gd name="connsiteX8" fmla="*/ 0 w 1538391"/>
                <a:gd name="connsiteY8" fmla="*/ 57826 h 5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391" h="578264">
                  <a:moveTo>
                    <a:pt x="0" y="57826"/>
                  </a:moveTo>
                  <a:cubicBezTo>
                    <a:pt x="0" y="25890"/>
                    <a:pt x="25890" y="0"/>
                    <a:pt x="57826" y="0"/>
                  </a:cubicBezTo>
                  <a:lnTo>
                    <a:pt x="1480565" y="0"/>
                  </a:lnTo>
                  <a:cubicBezTo>
                    <a:pt x="1512501" y="0"/>
                    <a:pt x="1538391" y="25890"/>
                    <a:pt x="1538391" y="57826"/>
                  </a:cubicBezTo>
                  <a:lnTo>
                    <a:pt x="1538391" y="520438"/>
                  </a:lnTo>
                  <a:cubicBezTo>
                    <a:pt x="1538391" y="552374"/>
                    <a:pt x="1512501" y="578264"/>
                    <a:pt x="1480565" y="578264"/>
                  </a:cubicBezTo>
                  <a:lnTo>
                    <a:pt x="57826" y="578264"/>
                  </a:lnTo>
                  <a:cubicBezTo>
                    <a:pt x="25890" y="578264"/>
                    <a:pt x="0" y="552374"/>
                    <a:pt x="0" y="520438"/>
                  </a:cubicBezTo>
                  <a:lnTo>
                    <a:pt x="0" y="5782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253715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400" b="1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Ноябрь-</a:t>
              </a:r>
              <a:r>
                <a:rPr lang="ru-RU" sz="1400" b="1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февраль</a:t>
              </a:r>
              <a:endParaRPr lang="ru-RU" sz="14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62" name="Полилиния 61"/>
            <p:cNvSpPr/>
            <p:nvPr/>
          </p:nvSpPr>
          <p:spPr>
            <a:xfrm>
              <a:off x="3914742" y="-1407790"/>
              <a:ext cx="2155455" cy="1332249"/>
            </a:xfrm>
            <a:custGeom>
              <a:avLst/>
              <a:gdLst>
                <a:gd name="connsiteX0" fmla="*/ 0 w 2166163"/>
                <a:gd name="connsiteY0" fmla="*/ 180752 h 1807523"/>
                <a:gd name="connsiteX1" fmla="*/ 180752 w 2166163"/>
                <a:gd name="connsiteY1" fmla="*/ 0 h 1807523"/>
                <a:gd name="connsiteX2" fmla="*/ 1985411 w 2166163"/>
                <a:gd name="connsiteY2" fmla="*/ 0 h 1807523"/>
                <a:gd name="connsiteX3" fmla="*/ 2166163 w 2166163"/>
                <a:gd name="connsiteY3" fmla="*/ 180752 h 1807523"/>
                <a:gd name="connsiteX4" fmla="*/ 2166163 w 2166163"/>
                <a:gd name="connsiteY4" fmla="*/ 1626771 h 1807523"/>
                <a:gd name="connsiteX5" fmla="*/ 1985411 w 2166163"/>
                <a:gd name="connsiteY5" fmla="*/ 1807523 h 1807523"/>
                <a:gd name="connsiteX6" fmla="*/ 180752 w 2166163"/>
                <a:gd name="connsiteY6" fmla="*/ 1807523 h 1807523"/>
                <a:gd name="connsiteX7" fmla="*/ 0 w 2166163"/>
                <a:gd name="connsiteY7" fmla="*/ 1626771 h 1807523"/>
                <a:gd name="connsiteX8" fmla="*/ 0 w 2166163"/>
                <a:gd name="connsiteY8" fmla="*/ 180752 h 18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6163" h="1807523">
                  <a:moveTo>
                    <a:pt x="0" y="180752"/>
                  </a:moveTo>
                  <a:cubicBezTo>
                    <a:pt x="0" y="80925"/>
                    <a:pt x="80925" y="0"/>
                    <a:pt x="180752" y="0"/>
                  </a:cubicBezTo>
                  <a:lnTo>
                    <a:pt x="1985411" y="0"/>
                  </a:lnTo>
                  <a:cubicBezTo>
                    <a:pt x="2085238" y="0"/>
                    <a:pt x="2166163" y="80925"/>
                    <a:pt x="2166163" y="180752"/>
                  </a:cubicBezTo>
                  <a:lnTo>
                    <a:pt x="2166163" y="1626771"/>
                  </a:lnTo>
                  <a:cubicBezTo>
                    <a:pt x="2166163" y="1726598"/>
                    <a:pt x="2085238" y="1807523"/>
                    <a:pt x="1985411" y="1807523"/>
                  </a:cubicBezTo>
                  <a:lnTo>
                    <a:pt x="180752" y="1807523"/>
                  </a:lnTo>
                  <a:cubicBezTo>
                    <a:pt x="80925" y="1807523"/>
                    <a:pt x="0" y="1726598"/>
                    <a:pt x="0" y="1626771"/>
                  </a:cubicBezTo>
                  <a:lnTo>
                    <a:pt x="0" y="180752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733" tIns="166733" rIns="166733" bIns="166733" numCol="1" spcCol="1270" anchor="t" anchorCtr="0">
              <a:noAutofit/>
            </a:bodyPr>
            <a:lstStyle/>
            <a:p>
              <a:pPr marL="177800" lvl="1" indent="-17780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600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Создание программы для разметки</a:t>
              </a:r>
            </a:p>
            <a:p>
              <a:pPr marL="177800" lvl="1" indent="-17780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600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Разметка данных</a:t>
              </a:r>
              <a:endParaRPr lang="ru-RU" sz="1600" kern="1200" dirty="0">
                <a:latin typeface="Georgia" panose="02040502050405020303" pitchFamily="18" charset="0"/>
              </a:endParaRPr>
            </a:p>
          </p:txBody>
        </p:sp>
        <p:sp>
          <p:nvSpPr>
            <p:cNvPr id="63" name="Полилиния 62"/>
            <p:cNvSpPr/>
            <p:nvPr/>
          </p:nvSpPr>
          <p:spPr>
            <a:xfrm rot="5400000">
              <a:off x="7973223" y="271665"/>
              <a:ext cx="688529" cy="367575"/>
            </a:xfrm>
            <a:custGeom>
              <a:avLst/>
              <a:gdLst>
                <a:gd name="connsiteX0" fmla="*/ 0 w 660774"/>
                <a:gd name="connsiteY0" fmla="*/ 76603 h 383015"/>
                <a:gd name="connsiteX1" fmla="*/ 469267 w 660774"/>
                <a:gd name="connsiteY1" fmla="*/ 76603 h 383015"/>
                <a:gd name="connsiteX2" fmla="*/ 469267 w 660774"/>
                <a:gd name="connsiteY2" fmla="*/ 0 h 383015"/>
                <a:gd name="connsiteX3" fmla="*/ 660774 w 660774"/>
                <a:gd name="connsiteY3" fmla="*/ 191508 h 383015"/>
                <a:gd name="connsiteX4" fmla="*/ 469267 w 660774"/>
                <a:gd name="connsiteY4" fmla="*/ 383015 h 383015"/>
                <a:gd name="connsiteX5" fmla="*/ 469267 w 660774"/>
                <a:gd name="connsiteY5" fmla="*/ 306412 h 383015"/>
                <a:gd name="connsiteX6" fmla="*/ 0 w 660774"/>
                <a:gd name="connsiteY6" fmla="*/ 306412 h 383015"/>
                <a:gd name="connsiteX7" fmla="*/ 0 w 660774"/>
                <a:gd name="connsiteY7" fmla="*/ 76603 h 38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0774" h="383015">
                  <a:moveTo>
                    <a:pt x="0" y="76603"/>
                  </a:moveTo>
                  <a:lnTo>
                    <a:pt x="469267" y="76603"/>
                  </a:lnTo>
                  <a:lnTo>
                    <a:pt x="469267" y="0"/>
                  </a:lnTo>
                  <a:lnTo>
                    <a:pt x="660774" y="191508"/>
                  </a:lnTo>
                  <a:lnTo>
                    <a:pt x="469267" y="383015"/>
                  </a:lnTo>
                  <a:lnTo>
                    <a:pt x="469267" y="306412"/>
                  </a:lnTo>
                  <a:lnTo>
                    <a:pt x="0" y="306412"/>
                  </a:lnTo>
                  <a:lnTo>
                    <a:pt x="0" y="76603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6603" rIns="114904" bIns="7660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100" kern="1200">
                <a:latin typeface="Georgia" panose="02040502050405020303" pitchFamily="18" charset="0"/>
              </a:endParaRPr>
            </a:p>
          </p:txBody>
        </p:sp>
        <p:sp>
          <p:nvSpPr>
            <p:cNvPr id="64" name="Полилиния 63"/>
            <p:cNvSpPr/>
            <p:nvPr/>
          </p:nvSpPr>
          <p:spPr>
            <a:xfrm>
              <a:off x="2675587" y="-1893803"/>
              <a:ext cx="660774" cy="383015"/>
            </a:xfrm>
            <a:custGeom>
              <a:avLst/>
              <a:gdLst>
                <a:gd name="connsiteX0" fmla="*/ 0 w 660774"/>
                <a:gd name="connsiteY0" fmla="*/ 76603 h 383015"/>
                <a:gd name="connsiteX1" fmla="*/ 469267 w 660774"/>
                <a:gd name="connsiteY1" fmla="*/ 76603 h 383015"/>
                <a:gd name="connsiteX2" fmla="*/ 469267 w 660774"/>
                <a:gd name="connsiteY2" fmla="*/ 0 h 383015"/>
                <a:gd name="connsiteX3" fmla="*/ 660774 w 660774"/>
                <a:gd name="connsiteY3" fmla="*/ 191508 h 383015"/>
                <a:gd name="connsiteX4" fmla="*/ 469267 w 660774"/>
                <a:gd name="connsiteY4" fmla="*/ 383015 h 383015"/>
                <a:gd name="connsiteX5" fmla="*/ 469267 w 660774"/>
                <a:gd name="connsiteY5" fmla="*/ 306412 h 383015"/>
                <a:gd name="connsiteX6" fmla="*/ 0 w 660774"/>
                <a:gd name="connsiteY6" fmla="*/ 306412 h 383015"/>
                <a:gd name="connsiteX7" fmla="*/ 0 w 660774"/>
                <a:gd name="connsiteY7" fmla="*/ 76603 h 38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0774" h="383015">
                  <a:moveTo>
                    <a:pt x="0" y="76603"/>
                  </a:moveTo>
                  <a:lnTo>
                    <a:pt x="469267" y="76603"/>
                  </a:lnTo>
                  <a:lnTo>
                    <a:pt x="469267" y="0"/>
                  </a:lnTo>
                  <a:lnTo>
                    <a:pt x="660774" y="191508"/>
                  </a:lnTo>
                  <a:lnTo>
                    <a:pt x="469267" y="383015"/>
                  </a:lnTo>
                  <a:lnTo>
                    <a:pt x="469267" y="306412"/>
                  </a:lnTo>
                  <a:lnTo>
                    <a:pt x="0" y="306412"/>
                  </a:lnTo>
                  <a:lnTo>
                    <a:pt x="0" y="76603"/>
                  </a:lnTo>
                  <a:close/>
                </a:path>
              </a:pathLst>
            </a:cu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6603" rIns="114904" bIns="7660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100" kern="1200">
                <a:latin typeface="Georgia" panose="02040502050405020303" pitchFamily="18" charset="0"/>
              </a:endParaRPr>
            </a:p>
          </p:txBody>
        </p:sp>
        <p:sp>
          <p:nvSpPr>
            <p:cNvPr id="65" name="Полилиния 64"/>
            <p:cNvSpPr/>
            <p:nvPr/>
          </p:nvSpPr>
          <p:spPr>
            <a:xfrm>
              <a:off x="6675405" y="1230199"/>
              <a:ext cx="2155455" cy="1332249"/>
            </a:xfrm>
            <a:custGeom>
              <a:avLst/>
              <a:gdLst>
                <a:gd name="connsiteX0" fmla="*/ 0 w 2166163"/>
                <a:gd name="connsiteY0" fmla="*/ 180752 h 1807523"/>
                <a:gd name="connsiteX1" fmla="*/ 180752 w 2166163"/>
                <a:gd name="connsiteY1" fmla="*/ 0 h 1807523"/>
                <a:gd name="connsiteX2" fmla="*/ 1985411 w 2166163"/>
                <a:gd name="connsiteY2" fmla="*/ 0 h 1807523"/>
                <a:gd name="connsiteX3" fmla="*/ 2166163 w 2166163"/>
                <a:gd name="connsiteY3" fmla="*/ 180752 h 1807523"/>
                <a:gd name="connsiteX4" fmla="*/ 2166163 w 2166163"/>
                <a:gd name="connsiteY4" fmla="*/ 1626771 h 1807523"/>
                <a:gd name="connsiteX5" fmla="*/ 1985411 w 2166163"/>
                <a:gd name="connsiteY5" fmla="*/ 1807523 h 1807523"/>
                <a:gd name="connsiteX6" fmla="*/ 180752 w 2166163"/>
                <a:gd name="connsiteY6" fmla="*/ 1807523 h 1807523"/>
                <a:gd name="connsiteX7" fmla="*/ 0 w 2166163"/>
                <a:gd name="connsiteY7" fmla="*/ 1626771 h 1807523"/>
                <a:gd name="connsiteX8" fmla="*/ 0 w 2166163"/>
                <a:gd name="connsiteY8" fmla="*/ 180752 h 18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6163" h="1807523">
                  <a:moveTo>
                    <a:pt x="0" y="180752"/>
                  </a:moveTo>
                  <a:cubicBezTo>
                    <a:pt x="0" y="80925"/>
                    <a:pt x="80925" y="0"/>
                    <a:pt x="180752" y="0"/>
                  </a:cubicBezTo>
                  <a:lnTo>
                    <a:pt x="1985411" y="0"/>
                  </a:lnTo>
                  <a:cubicBezTo>
                    <a:pt x="2085238" y="0"/>
                    <a:pt x="2166163" y="80925"/>
                    <a:pt x="2166163" y="180752"/>
                  </a:cubicBezTo>
                  <a:lnTo>
                    <a:pt x="2166163" y="1626771"/>
                  </a:lnTo>
                  <a:cubicBezTo>
                    <a:pt x="2166163" y="1726598"/>
                    <a:pt x="2085238" y="1807523"/>
                    <a:pt x="1985411" y="1807523"/>
                  </a:cubicBezTo>
                  <a:lnTo>
                    <a:pt x="180752" y="1807523"/>
                  </a:lnTo>
                  <a:cubicBezTo>
                    <a:pt x="80925" y="1807523"/>
                    <a:pt x="0" y="1726598"/>
                    <a:pt x="0" y="1626771"/>
                  </a:cubicBezTo>
                  <a:lnTo>
                    <a:pt x="0" y="180752"/>
                  </a:lnTo>
                  <a:close/>
                </a:path>
              </a:pathLst>
            </a:custGeom>
            <a:solidFill>
              <a:srgbClr val="D2E1B5">
                <a:alpha val="89804"/>
              </a:srgbClr>
            </a:solid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733" tIns="166733" rIns="166733" bIns="166733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600" kern="12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Разработка интерфейса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6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Тестирование </a:t>
              </a:r>
              <a:endParaRPr lang="ru-RU" sz="1600" kern="1200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16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6303" y="110914"/>
            <a:ext cx="3543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Бизнес-модель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grpSp>
        <p:nvGrpSpPr>
          <p:cNvPr id="37" name="Группа 36"/>
          <p:cNvGrpSpPr/>
          <p:nvPr/>
        </p:nvGrpSpPr>
        <p:grpSpPr>
          <a:xfrm>
            <a:off x="758295" y="1022606"/>
            <a:ext cx="11214263" cy="3383013"/>
            <a:chOff x="732265" y="978897"/>
            <a:chExt cx="9090588" cy="3383013"/>
          </a:xfrm>
        </p:grpSpPr>
        <p:grpSp>
          <p:nvGrpSpPr>
            <p:cNvPr id="24" name="Группа 23"/>
            <p:cNvGrpSpPr/>
            <p:nvPr/>
          </p:nvGrpSpPr>
          <p:grpSpPr>
            <a:xfrm>
              <a:off x="732265" y="978897"/>
              <a:ext cx="8752290" cy="3383013"/>
              <a:chOff x="732265" y="978897"/>
              <a:chExt cx="8752290" cy="3383013"/>
            </a:xfrm>
          </p:grpSpPr>
          <p:sp>
            <p:nvSpPr>
              <p:cNvPr id="14" name="Скругленный прямоугольник 13"/>
              <p:cNvSpPr/>
              <p:nvPr/>
            </p:nvSpPr>
            <p:spPr>
              <a:xfrm>
                <a:off x="732265" y="978897"/>
                <a:ext cx="2611130" cy="338301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2A5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 21"/>
              <p:cNvSpPr/>
              <p:nvPr/>
            </p:nvSpPr>
            <p:spPr>
              <a:xfrm>
                <a:off x="1081572" y="1031972"/>
                <a:ext cx="1826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400" b="1" dirty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Подписка</a:t>
                </a:r>
                <a:endParaRPr lang="ru-RU" sz="2400" b="1" i="0" dirty="0">
                  <a:solidFill>
                    <a:srgbClr val="1B5E20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856396" y="1442752"/>
                <a:ext cx="2276495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ru-RU" sz="2000" b="1" dirty="0" smtClean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Базовая</a:t>
                </a:r>
              </a:p>
              <a:p>
                <a:pPr algn="just"/>
                <a:r>
                  <a:rPr lang="ru-RU" sz="1600" b="1" dirty="0" smtClean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	</a:t>
                </a:r>
                <a:r>
                  <a:rPr lang="ru-RU" sz="1600" dirty="0" smtClean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(45 000 ₽/</a:t>
                </a:r>
                <a:r>
                  <a:rPr lang="ru-RU" sz="1600" dirty="0" err="1" smtClean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мес</a:t>
                </a:r>
                <a:r>
                  <a:rPr lang="ru-RU" sz="1600" dirty="0" smtClean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)</a:t>
                </a:r>
                <a:endParaRPr lang="en-US" sz="1600" b="1" dirty="0" smtClean="0">
                  <a:solidFill>
                    <a:srgbClr val="1B3600"/>
                  </a:solidFill>
                  <a:latin typeface="Georgia" panose="02040502050405020303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ru-RU" sz="2000" dirty="0" smtClean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Диагностика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ru-RU" sz="2000" dirty="0" smtClean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Техподдержка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ru-RU" sz="2000" b="1" dirty="0" smtClean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Премиум</a:t>
                </a:r>
                <a:r>
                  <a:rPr lang="en-US" sz="2000" dirty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 </a:t>
                </a:r>
                <a:endParaRPr lang="en-US" sz="2000" dirty="0" smtClean="0">
                  <a:solidFill>
                    <a:srgbClr val="1B5E20"/>
                  </a:solidFill>
                  <a:latin typeface="Georgia" panose="02040502050405020303" pitchFamily="18" charset="0"/>
                </a:endParaRPr>
              </a:p>
              <a:p>
                <a:pPr algn="just"/>
                <a:r>
                  <a:rPr lang="en-US" sz="1600" dirty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	</a:t>
                </a:r>
                <a:r>
                  <a:rPr lang="en-US" sz="1600" dirty="0" smtClean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(</a:t>
                </a:r>
                <a:r>
                  <a:rPr lang="en-US" sz="1600" dirty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120 000 ₽/</a:t>
                </a:r>
                <a:r>
                  <a:rPr lang="ru-RU" sz="1600" dirty="0" err="1">
                    <a:solidFill>
                      <a:srgbClr val="1B3600"/>
                    </a:solidFill>
                    <a:latin typeface="Georgia" panose="02040502050405020303" pitchFamily="18" charset="0"/>
                  </a:rPr>
                  <a:t>ме</a:t>
                </a:r>
                <a:r>
                  <a:rPr lang="en-US" sz="1600" dirty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c)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ru-RU" sz="2000" dirty="0" smtClean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Диагностика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ru-RU" sz="2000" dirty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Прогнозирование</a:t>
                </a:r>
              </a:p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ru-RU" sz="2000" dirty="0">
                    <a:solidFill>
                      <a:srgbClr val="1B3600"/>
                    </a:solidFill>
                    <a:latin typeface="Georgia" panose="02040502050405020303" pitchFamily="18" charset="0"/>
                  </a:rPr>
                  <a:t>Техподдержка</a:t>
                </a:r>
              </a:p>
            </p:txBody>
          </p:sp>
          <p:sp>
            <p:nvSpPr>
              <p:cNvPr id="34" name="Скругленный прямоугольник 33"/>
              <p:cNvSpPr/>
              <p:nvPr/>
            </p:nvSpPr>
            <p:spPr>
              <a:xfrm>
                <a:off x="3801514" y="978897"/>
                <a:ext cx="2611130" cy="338301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2A5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Скругленный прямоугольник 34"/>
              <p:cNvSpPr/>
              <p:nvPr/>
            </p:nvSpPr>
            <p:spPr>
              <a:xfrm>
                <a:off x="6873425" y="978897"/>
                <a:ext cx="2611130" cy="338301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2A5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5" name="Группа 24"/>
            <p:cNvGrpSpPr/>
            <p:nvPr/>
          </p:nvGrpSpPr>
          <p:grpSpPr>
            <a:xfrm>
              <a:off x="3994760" y="1031972"/>
              <a:ext cx="2434024" cy="2367040"/>
              <a:chOff x="796785" y="1031972"/>
              <a:chExt cx="2434024" cy="2367040"/>
            </a:xfrm>
          </p:grpSpPr>
          <p:sp>
            <p:nvSpPr>
              <p:cNvPr id="27" name="Прямоугольник 26"/>
              <p:cNvSpPr/>
              <p:nvPr/>
            </p:nvSpPr>
            <p:spPr>
              <a:xfrm>
                <a:off x="814087" y="1031972"/>
                <a:ext cx="21900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b="1" dirty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Партнерства</a:t>
                </a:r>
                <a:endParaRPr lang="ru-RU" sz="2400" b="1" i="0" dirty="0">
                  <a:solidFill>
                    <a:srgbClr val="1B5E20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28" name="Прямоугольник 27"/>
              <p:cNvSpPr/>
              <p:nvPr/>
            </p:nvSpPr>
            <p:spPr>
              <a:xfrm>
                <a:off x="796785" y="1767796"/>
                <a:ext cx="2434024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7313" indent="361950">
                  <a:buFont typeface="Wingdings" panose="05000000000000000000" pitchFamily="2" charset="2"/>
                  <a:buChar char="Ø"/>
                </a:pPr>
                <a:r>
                  <a:rPr lang="ru-RU" sz="2000" b="1" dirty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 Интеграция с </a:t>
                </a:r>
                <a:r>
                  <a:rPr lang="ru-RU" sz="2000" b="1" dirty="0" smtClean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томографами</a:t>
                </a:r>
              </a:p>
              <a:p>
                <a:pPr marL="87313" indent="361950">
                  <a:buFont typeface="Wingdings" panose="05000000000000000000" pitchFamily="2" charset="2"/>
                  <a:buChar char="Ø"/>
                </a:pPr>
                <a:endParaRPr lang="ru-RU" sz="2000" b="1" dirty="0">
                  <a:solidFill>
                    <a:srgbClr val="1B5E20"/>
                  </a:solidFill>
                  <a:latin typeface="Georgia" panose="02040502050405020303" pitchFamily="18" charset="0"/>
                </a:endParaRPr>
              </a:p>
              <a:p>
                <a:pPr marL="87313" indent="361950">
                  <a:buFont typeface="Wingdings" panose="05000000000000000000" pitchFamily="2" charset="2"/>
                  <a:buChar char="Ø"/>
                </a:pPr>
                <a:r>
                  <a:rPr lang="ru-RU" sz="2000" b="1" dirty="0" smtClean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Персональные предложения</a:t>
                </a:r>
                <a:endParaRPr lang="ru-RU" sz="2000" dirty="0">
                  <a:solidFill>
                    <a:srgbClr val="1B5E20"/>
                  </a:solidFill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9" name="Группа 28"/>
            <p:cNvGrpSpPr/>
            <p:nvPr/>
          </p:nvGrpSpPr>
          <p:grpSpPr>
            <a:xfrm>
              <a:off x="6889563" y="978897"/>
              <a:ext cx="2933290" cy="2975656"/>
              <a:chOff x="509226" y="978897"/>
              <a:chExt cx="2933290" cy="2975656"/>
            </a:xfrm>
          </p:grpSpPr>
          <p:sp>
            <p:nvSpPr>
              <p:cNvPr id="31" name="Прямоугольник 30"/>
              <p:cNvSpPr/>
              <p:nvPr/>
            </p:nvSpPr>
            <p:spPr>
              <a:xfrm>
                <a:off x="744517" y="978897"/>
                <a:ext cx="21082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400" b="1" dirty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Доп. услуги</a:t>
                </a:r>
                <a:endParaRPr lang="ru-RU" sz="2400" b="1" i="0" dirty="0">
                  <a:solidFill>
                    <a:srgbClr val="1B5E20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32" name="Прямоугольник 31"/>
              <p:cNvSpPr/>
              <p:nvPr/>
            </p:nvSpPr>
            <p:spPr>
              <a:xfrm>
                <a:off x="509226" y="1707784"/>
                <a:ext cx="293329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7313" indent="361950">
                  <a:buFont typeface="Wingdings" panose="05000000000000000000" pitchFamily="2" charset="2"/>
                  <a:buChar char="Ø"/>
                </a:pPr>
                <a:r>
                  <a:rPr lang="ru-RU" sz="2000" b="1" dirty="0" err="1" smtClean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Кастомизация</a:t>
                </a:r>
                <a:r>
                  <a:rPr lang="ru-RU" sz="2000" b="1" dirty="0" smtClean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, персонализация</a:t>
                </a:r>
              </a:p>
              <a:p>
                <a:pPr marL="87313" indent="361950">
                  <a:buFont typeface="Wingdings" panose="05000000000000000000" pitchFamily="2" charset="2"/>
                  <a:buChar char="Ø"/>
                </a:pPr>
                <a:endParaRPr lang="ru-RU" sz="2000" dirty="0" smtClean="0">
                  <a:solidFill>
                    <a:srgbClr val="1B5E20"/>
                  </a:solidFill>
                  <a:latin typeface="Georgia" panose="02040502050405020303" pitchFamily="18" charset="0"/>
                </a:endParaRPr>
              </a:p>
              <a:p>
                <a:pPr marL="87313" indent="361950">
                  <a:buFont typeface="Wingdings" panose="05000000000000000000" pitchFamily="2" charset="2"/>
                  <a:buChar char="Ø"/>
                </a:pPr>
                <a:r>
                  <a:rPr lang="ru-RU" sz="2000" b="1" dirty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Обучение </a:t>
                </a:r>
                <a:r>
                  <a:rPr lang="ru-RU" sz="2000" b="1" dirty="0" smtClean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врачей</a:t>
                </a:r>
              </a:p>
              <a:p>
                <a:pPr marL="87313"/>
                <a:endParaRPr lang="ru-RU" sz="2000" dirty="0">
                  <a:solidFill>
                    <a:srgbClr val="1B5E20"/>
                  </a:solidFill>
                  <a:latin typeface="Georgia" panose="02040502050405020303" pitchFamily="18" charset="0"/>
                </a:endParaRPr>
              </a:p>
              <a:p>
                <a:pPr marL="87313" indent="361950">
                  <a:buFont typeface="Wingdings" panose="05000000000000000000" pitchFamily="2" charset="2"/>
                  <a:buChar char="Ø"/>
                </a:pPr>
                <a:r>
                  <a:rPr lang="ru-RU" sz="2000" b="1" dirty="0" smtClean="0">
                    <a:solidFill>
                      <a:srgbClr val="1B5E20"/>
                    </a:solidFill>
                    <a:latin typeface="Georgia" panose="02040502050405020303" pitchFamily="18" charset="0"/>
                  </a:rPr>
                  <a:t>Дополнительные модули</a:t>
                </a:r>
                <a:endParaRPr lang="ru-RU" sz="2000" b="1" dirty="0">
                  <a:solidFill>
                    <a:srgbClr val="1B5E20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048" y="6335645"/>
            <a:ext cx="1580952" cy="514286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5850508" y="4797027"/>
            <a:ext cx="59034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1B5E20"/>
                </a:solidFill>
                <a:latin typeface="Georgia" panose="02040502050405020303" pitchFamily="18" charset="0"/>
              </a:rPr>
              <a:t>Прибыль </a:t>
            </a:r>
            <a:r>
              <a:rPr lang="ru-RU" sz="2000" dirty="0">
                <a:solidFill>
                  <a:srgbClr val="1B5E20"/>
                </a:solidFill>
                <a:latin typeface="Georgia" panose="02040502050405020303" pitchFamily="18" charset="0"/>
              </a:rPr>
              <a:t>через 8 </a:t>
            </a:r>
            <a:r>
              <a:rPr lang="ru-RU" sz="2000" dirty="0" smtClean="0">
                <a:solidFill>
                  <a:srgbClr val="1B5E20"/>
                </a:solidFill>
                <a:latin typeface="Georgia" panose="02040502050405020303" pitchFamily="18" charset="0"/>
              </a:rPr>
              <a:t>месяцев</a:t>
            </a:r>
            <a:endParaRPr lang="en-US" sz="2000" dirty="0" smtClean="0">
              <a:solidFill>
                <a:srgbClr val="1B5E2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000" dirty="0">
              <a:solidFill>
                <a:srgbClr val="1B5E2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err="1">
                <a:solidFill>
                  <a:srgbClr val="1B5E20"/>
                </a:solidFill>
                <a:latin typeface="Georgia" panose="02040502050405020303" pitchFamily="18" charset="0"/>
              </a:rPr>
              <a:t>Маржинальность</a:t>
            </a:r>
            <a:r>
              <a:rPr lang="ru-RU" sz="2000" dirty="0">
                <a:solidFill>
                  <a:srgbClr val="1B5E20"/>
                </a:solidFill>
                <a:latin typeface="Georgia" panose="02040502050405020303" pitchFamily="18" charset="0"/>
              </a:rPr>
              <a:t> 70</a:t>
            </a:r>
            <a:r>
              <a:rPr lang="ru-RU" sz="2000" dirty="0" smtClean="0">
                <a:solidFill>
                  <a:srgbClr val="1B5E20"/>
                </a:solidFill>
                <a:latin typeface="Georgia" panose="02040502050405020303" pitchFamily="18" charset="0"/>
              </a:rPr>
              <a:t>%</a:t>
            </a:r>
            <a:endParaRPr lang="en-US" sz="2000" dirty="0" smtClean="0">
              <a:solidFill>
                <a:srgbClr val="1B5E20"/>
              </a:solidFill>
              <a:latin typeface="Georgia" panose="02040502050405020303" pitchFamily="18" charset="0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97" y="4631172"/>
            <a:ext cx="1481678" cy="1481678"/>
          </a:xfrm>
          <a:prstGeom prst="rect">
            <a:avLst/>
          </a:prstGeom>
        </p:spPr>
      </p:pic>
      <p:sp>
        <p:nvSpPr>
          <p:cNvPr id="42" name="Прямоугольник 41"/>
          <p:cNvSpPr/>
          <p:nvPr/>
        </p:nvSpPr>
        <p:spPr>
          <a:xfrm>
            <a:off x="2851473" y="4735472"/>
            <a:ext cx="25383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 smtClean="0">
                <a:solidFill>
                  <a:srgbClr val="2A5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</a:t>
            </a:r>
            <a:r>
              <a:rPr lang="ru-RU" sz="4400" b="1" dirty="0" smtClean="0">
                <a:solidFill>
                  <a:srgbClr val="1B3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rgbClr val="1B5E20"/>
                </a:solidFill>
                <a:latin typeface="Georgia" panose="02040502050405020303" pitchFamily="18" charset="0"/>
              </a:rPr>
              <a:t>ROI</a:t>
            </a:r>
            <a:endParaRPr lang="en-US" sz="2400" dirty="0" smtClean="0">
              <a:solidFill>
                <a:srgbClr val="1B5E20"/>
              </a:solidFill>
              <a:latin typeface="Georgia" panose="02040502050405020303" pitchFamily="18" charset="0"/>
            </a:endParaRPr>
          </a:p>
          <a:p>
            <a:r>
              <a:rPr lang="ru-RU" sz="2000" dirty="0">
                <a:solidFill>
                  <a:srgbClr val="1B5E20"/>
                </a:solidFill>
                <a:latin typeface="Georgia" panose="02040502050405020303" pitchFamily="18" charset="0"/>
              </a:rPr>
              <a:t>170 млн ₽ за 2 </a:t>
            </a:r>
            <a:r>
              <a:rPr lang="ru-RU" sz="2000" dirty="0" smtClean="0">
                <a:solidFill>
                  <a:srgbClr val="1B5E20"/>
                </a:solidFill>
                <a:latin typeface="Georgia" panose="02040502050405020303" pitchFamily="18" charset="0"/>
              </a:rPr>
              <a:t>года</a:t>
            </a:r>
            <a:endParaRPr lang="ru-RU" sz="2000" dirty="0">
              <a:solidFill>
                <a:srgbClr val="1B5E2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b="921"/>
          <a:stretch/>
        </p:blipFill>
        <p:spPr>
          <a:xfrm>
            <a:off x="325936" y="3944"/>
            <a:ext cx="4727056" cy="6813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4032" y="908720"/>
            <a:ext cx="4374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1A2821"/>
                </a:solidFill>
                <a:latin typeface="Georgia" panose="02040502050405020303" pitchFamily="18" charset="0"/>
              </a:rPr>
              <a:t>Наши партнеры </a:t>
            </a:r>
          </a:p>
        </p:txBody>
      </p:sp>
      <p:pic>
        <p:nvPicPr>
          <p:cNvPr id="1026" name="Picture 2" descr="https://img.kursksu.ru/media/thumb/Logotip_KGU_siniy_-01_thum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3688479"/>
            <a:ext cx="1676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9" t="22700" r="6186" b="22701"/>
          <a:stretch/>
        </p:blipFill>
        <p:spPr>
          <a:xfrm>
            <a:off x="5951984" y="2087995"/>
            <a:ext cx="1998823" cy="11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8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2" y="116632"/>
            <a:ext cx="4499991" cy="778098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400" dirty="0">
              <a:solidFill>
                <a:srgbClr val="8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1790581" y="755267"/>
            <a:ext cx="4536520" cy="5580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3538" algn="just">
              <a:buNone/>
            </a:pPr>
            <a:endParaRPr lang="ru-RU" sz="1800" dirty="0">
              <a:latin typeface="Georgia" panose="02040502050405020303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8086" y="-25716"/>
            <a:ext cx="5356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Набор данных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59" y="877164"/>
            <a:ext cx="7398082" cy="56994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" y="550384"/>
            <a:ext cx="478155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1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2" y="116632"/>
            <a:ext cx="4499991" cy="778098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400" dirty="0">
              <a:solidFill>
                <a:srgbClr val="8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1790581" y="755267"/>
            <a:ext cx="4536520" cy="5580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3538" algn="just">
              <a:buNone/>
            </a:pPr>
            <a:endParaRPr lang="ru-RU" sz="1800" dirty="0">
              <a:latin typeface="Georgia" panose="02040502050405020303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2"/>
          <a:stretch/>
        </p:blipFill>
        <p:spPr>
          <a:xfrm>
            <a:off x="2957794" y="755266"/>
            <a:ext cx="6470543" cy="580526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38086" y="-25716"/>
            <a:ext cx="5337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Набор данных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" y="550384"/>
            <a:ext cx="478155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16632"/>
            <a:ext cx="8496944" cy="6390168"/>
          </a:xfrm>
          <a:prstGeom prst="rect">
            <a:avLst/>
          </a:prstGeom>
        </p:spPr>
      </p:pic>
      <p:cxnSp>
        <p:nvCxnSpPr>
          <p:cNvPr id="52" name="Прямая со стрелкой 51"/>
          <p:cNvCxnSpPr/>
          <p:nvPr/>
        </p:nvCxnSpPr>
        <p:spPr>
          <a:xfrm flipV="1">
            <a:off x="8256240" y="2852936"/>
            <a:ext cx="0" cy="360040"/>
          </a:xfrm>
          <a:prstGeom prst="straightConnector1">
            <a:avLst/>
          </a:prstGeom>
          <a:ln>
            <a:solidFill>
              <a:srgbClr val="676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V="1">
            <a:off x="8260020" y="3573016"/>
            <a:ext cx="0" cy="360040"/>
          </a:xfrm>
          <a:prstGeom prst="straightConnector1">
            <a:avLst/>
          </a:prstGeom>
          <a:ln>
            <a:solidFill>
              <a:srgbClr val="676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V="1">
            <a:off x="8256240" y="4365104"/>
            <a:ext cx="0" cy="360040"/>
          </a:xfrm>
          <a:prstGeom prst="straightConnector1">
            <a:avLst/>
          </a:prstGeom>
          <a:ln>
            <a:solidFill>
              <a:srgbClr val="676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V="1">
            <a:off x="8260020" y="5157192"/>
            <a:ext cx="0" cy="360040"/>
          </a:xfrm>
          <a:prstGeom prst="straightConnector1">
            <a:avLst/>
          </a:prstGeom>
          <a:ln>
            <a:solidFill>
              <a:srgbClr val="676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98797" y="2455640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676767"/>
                </a:solidFill>
                <a:latin typeface="Amiri Quran" panose="00000500000000000000" pitchFamily="2" charset="-78"/>
                <a:cs typeface="Amiri Quran" panose="00000500000000000000" pitchFamily="2" charset="-78"/>
              </a:rPr>
              <a:t>final</a:t>
            </a:r>
            <a:endParaRPr lang="ru-RU" sz="1400" b="1" dirty="0">
              <a:solidFill>
                <a:srgbClr val="676767"/>
              </a:solidFill>
              <a:cs typeface="Amiri Quran" panose="00000500000000000000" pitchFamily="2" charset="-7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998797" y="325648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676767"/>
                </a:solidFill>
                <a:latin typeface="Amiri Quran" panose="00000500000000000000" pitchFamily="2" charset="-78"/>
                <a:cs typeface="Amiri Quran" panose="00000500000000000000" pitchFamily="2" charset="-78"/>
              </a:rPr>
              <a:t>up4</a:t>
            </a:r>
            <a:endParaRPr lang="ru-RU" sz="1400" b="1" dirty="0">
              <a:solidFill>
                <a:srgbClr val="676767"/>
              </a:solidFill>
              <a:cs typeface="Amiri Quran" panose="00000500000000000000" pitchFamily="2" charset="-78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98797" y="3972202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676767"/>
                </a:solidFill>
                <a:latin typeface="Amiri Quran" panose="00000500000000000000" pitchFamily="2" charset="-78"/>
                <a:cs typeface="Amiri Quran" panose="00000500000000000000" pitchFamily="2" charset="-78"/>
              </a:rPr>
              <a:t>up3</a:t>
            </a:r>
            <a:endParaRPr lang="ru-RU" sz="1400" b="1" dirty="0">
              <a:solidFill>
                <a:srgbClr val="676767"/>
              </a:solidFill>
              <a:cs typeface="Amiri Quran" panose="00000500000000000000" pitchFamily="2" charset="-78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98797" y="4758262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676767"/>
                </a:solidFill>
                <a:latin typeface="Amiri Quran" panose="00000500000000000000" pitchFamily="2" charset="-78"/>
                <a:cs typeface="Amiri Quran" panose="00000500000000000000" pitchFamily="2" charset="-78"/>
              </a:rPr>
              <a:t>up2</a:t>
            </a:r>
            <a:endParaRPr lang="ru-RU" sz="1400" b="1" dirty="0">
              <a:solidFill>
                <a:srgbClr val="676767"/>
              </a:solidFill>
              <a:cs typeface="Amiri Quran" panose="00000500000000000000" pitchFamily="2" charset="-78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998797" y="5533412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676767"/>
                </a:solidFill>
                <a:latin typeface="Amiri Quran" panose="00000500000000000000" pitchFamily="2" charset="-78"/>
                <a:cs typeface="Amiri Quran" panose="00000500000000000000" pitchFamily="2" charset="-78"/>
              </a:rPr>
              <a:t>up1</a:t>
            </a:r>
            <a:endParaRPr lang="ru-RU" sz="1400" b="1" dirty="0">
              <a:solidFill>
                <a:srgbClr val="676767"/>
              </a:solidFill>
              <a:cs typeface="Amiri Quran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59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2" y="116632"/>
            <a:ext cx="4499991" cy="778098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400" dirty="0">
              <a:solidFill>
                <a:srgbClr val="8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76303" y="110914"/>
            <a:ext cx="6381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Ожидаемые характеристики</a:t>
            </a:r>
            <a:endParaRPr lang="ru-RU" sz="2800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23392" y="2212739"/>
            <a:ext cx="6840760" cy="2672940"/>
            <a:chOff x="620802" y="1159641"/>
            <a:chExt cx="6840760" cy="2672940"/>
          </a:xfrm>
        </p:grpSpPr>
        <p:sp>
          <p:nvSpPr>
            <p:cNvPr id="13" name="Объект 4"/>
            <p:cNvSpPr txBox="1">
              <a:spLocks/>
            </p:cNvSpPr>
            <p:nvPr/>
          </p:nvSpPr>
          <p:spPr>
            <a:xfrm>
              <a:off x="620802" y="2492896"/>
              <a:ext cx="5934774" cy="13396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Bef>
                  <a:spcPts val="0"/>
                </a:spcBef>
              </a:pPr>
              <a:r>
                <a:rPr lang="ru-RU" sz="2400" b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Вероятности ошибок </a:t>
              </a:r>
              <a:r>
                <a:rPr lang="ru-RU" sz="2400" i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первого</a:t>
              </a:r>
              <a:r>
                <a:rPr lang="ru-RU" sz="24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и </a:t>
              </a:r>
              <a:r>
                <a:rPr lang="ru-RU" sz="2400" i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второго</a:t>
              </a:r>
              <a:r>
                <a:rPr lang="ru-RU" sz="24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рода </a:t>
              </a:r>
              <a:r>
                <a:rPr lang="ru-RU" sz="2400" b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не</a:t>
              </a:r>
              <a:r>
                <a:rPr lang="ru-RU" sz="24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400" b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больше 5 % </a:t>
              </a:r>
              <a:r>
                <a:rPr lang="ru-RU" sz="24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и </a:t>
              </a:r>
              <a:r>
                <a:rPr lang="ru-RU" sz="2400" b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7 %</a:t>
              </a:r>
              <a:r>
                <a:rPr lang="ru-RU" sz="24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, соответственно.</a:t>
              </a:r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620802" y="1159641"/>
              <a:ext cx="68407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Технические требования проекта.</a:t>
              </a:r>
            </a:p>
            <a:p>
              <a:endParaRPr lang="ru-RU" sz="2400" b="1" dirty="0"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ru-RU" sz="2400" i="1" dirty="0">
                  <a:latin typeface="Georgia" panose="02040502050405020303" pitchFamily="18" charset="0"/>
                </a:rPr>
                <a:t>Характеристическая кривая </a:t>
              </a:r>
              <a:r>
                <a:rPr lang="en-US" sz="2400" b="1" dirty="0">
                  <a:latin typeface="Georgia" panose="02040502050405020303" pitchFamily="18" charset="0"/>
                </a:rPr>
                <a:t>AUC </a:t>
              </a:r>
              <a:r>
                <a:rPr lang="ru-RU" sz="2400" b="1" dirty="0">
                  <a:latin typeface="Georgia" panose="02040502050405020303" pitchFamily="18" charset="0"/>
                </a:rPr>
                <a:t>&gt; 0.70;</a:t>
              </a:r>
              <a:endParaRPr lang="en-US" sz="2400" b="1" dirty="0">
                <a:latin typeface="Georgia" panose="02040502050405020303" pitchFamily="18" charset="0"/>
              </a:endParaRPr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1670006"/>
            <a:ext cx="3758406" cy="37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8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4"/>
          <p:cNvSpPr txBox="1">
            <a:spLocks/>
          </p:cNvSpPr>
          <p:nvPr/>
        </p:nvSpPr>
        <p:spPr>
          <a:xfrm>
            <a:off x="1790581" y="755267"/>
            <a:ext cx="4536520" cy="5580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3538" algn="just">
              <a:buNone/>
            </a:pPr>
            <a:endParaRPr lang="ru-RU" sz="1800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984002"/>
            <a:ext cx="60960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08720"/>
            <a:ext cx="835807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8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116632"/>
            <a:ext cx="4909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Рынок и потребители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407368" y="1628800"/>
            <a:ext cx="11449272" cy="3845716"/>
            <a:chOff x="695400" y="1296960"/>
            <a:chExt cx="10801200" cy="3845716"/>
          </a:xfrm>
        </p:grpSpPr>
        <p:sp>
          <p:nvSpPr>
            <p:cNvPr id="13" name="Объект 4"/>
            <p:cNvSpPr txBox="1">
              <a:spLocks/>
            </p:cNvSpPr>
            <p:nvPr/>
          </p:nvSpPr>
          <p:spPr>
            <a:xfrm>
              <a:off x="695400" y="1296960"/>
              <a:ext cx="10801200" cy="184400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361950" algn="just">
                <a:buNone/>
                <a:tabLst>
                  <a:tab pos="711200" algn="l"/>
                </a:tabLst>
              </a:pPr>
              <a:r>
                <a:rPr lang="ru-RU" sz="2400" b="1" dirty="0">
                  <a:solidFill>
                    <a:srgbClr val="0033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Потенциальные потребители</a:t>
              </a:r>
              <a:r>
                <a:rPr lang="ru-RU" sz="2400" b="1" dirty="0" smtClean="0">
                  <a:solidFill>
                    <a:srgbClr val="0033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0" indent="361950" algn="just">
                <a:buNone/>
                <a:tabLst>
                  <a:tab pos="711200" algn="l"/>
                </a:tabLst>
              </a:pPr>
              <a:r>
                <a:rPr lang="ru-RU" sz="2400" b="1" dirty="0" smtClean="0">
                  <a:solidFill>
                    <a:srgbClr val="0033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endParaRPr lang="ru-RU" sz="2400" b="1" dirty="0">
                <a:solidFill>
                  <a:srgbClr val="003300"/>
                </a:solidFill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0" indent="361950" algn="just">
                <a:buFont typeface="Wingdings" panose="05000000000000000000" pitchFamily="2" charset="2"/>
                <a:buChar char="ü"/>
                <a:tabLst>
                  <a:tab pos="711200" algn="l"/>
                </a:tabLst>
              </a:pPr>
              <a:r>
                <a:rPr lang="ru-RU" sz="2400" dirty="0">
                  <a:solidFill>
                    <a:srgbClr val="0033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научно-исследовательские лаборатории, онкологические центры; </a:t>
              </a:r>
            </a:p>
            <a:p>
              <a:pPr marL="0" indent="361950" algn="just">
                <a:buFont typeface="Wingdings" panose="05000000000000000000" pitchFamily="2" charset="2"/>
                <a:buChar char="ü"/>
                <a:tabLst>
                  <a:tab pos="711200" algn="l"/>
                </a:tabLst>
              </a:pPr>
              <a:r>
                <a:rPr lang="ru-RU" sz="2400" dirty="0">
                  <a:solidFill>
                    <a:srgbClr val="0033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государственные и частные медицинские учреждения.</a:t>
              </a:r>
            </a:p>
            <a:p>
              <a:pPr marL="0" indent="0">
                <a:buNone/>
                <a:tabLst>
                  <a:tab pos="711200" algn="l"/>
                </a:tabLst>
              </a:pPr>
              <a:endParaRPr lang="ru-RU" sz="2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361950">
                <a:buFont typeface="Arial" panose="020B0604020202020204" pitchFamily="34" charset="0"/>
                <a:buAutoNum type="arabicPeriod"/>
                <a:tabLst>
                  <a:tab pos="711200" algn="l"/>
                </a:tabLst>
              </a:pPr>
              <a:endParaRPr lang="ru-RU" sz="2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361950">
                <a:buAutoNum type="arabicPeriod"/>
                <a:tabLst>
                  <a:tab pos="711200" algn="l"/>
                </a:tabLst>
              </a:pPr>
              <a:endParaRPr lang="ru-RU" sz="24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695400" y="3573016"/>
              <a:ext cx="108012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711200" algn="l"/>
                </a:tabLst>
              </a:pPr>
              <a:r>
                <a:rPr lang="ru-RU" sz="2400" b="1" dirty="0">
                  <a:solidFill>
                    <a:srgbClr val="003300"/>
                  </a:solidFill>
                  <a:latin typeface="Georgia" panose="02040502050405020303" pitchFamily="18" charset="0"/>
                </a:rPr>
                <a:t>	Рынок, сегмент рынка, потенциальный потребитель.</a:t>
              </a:r>
            </a:p>
            <a:p>
              <a:pPr indent="361950" algn="just">
                <a:tabLst>
                  <a:tab pos="711200" algn="l"/>
                </a:tabLst>
              </a:pPr>
              <a:r>
                <a:rPr lang="ru-RU" sz="2400" dirty="0">
                  <a:solidFill>
                    <a:srgbClr val="003300"/>
                  </a:solidFill>
                  <a:latin typeface="Georgia" panose="02040502050405020303" pitchFamily="18" charset="0"/>
                </a:rPr>
                <a:t>Проект ориентирован на </a:t>
              </a:r>
              <a:r>
                <a:rPr lang="ru-RU" sz="2400" dirty="0" smtClean="0">
                  <a:solidFill>
                    <a:srgbClr val="003300"/>
                  </a:solidFill>
                  <a:latin typeface="Georgia" panose="02040502050405020303" pitchFamily="18" charset="0"/>
                </a:rPr>
                <a:t>научно-исследовательские </a:t>
              </a:r>
              <a:r>
                <a:rPr lang="ru-RU" sz="2400" dirty="0">
                  <a:solidFill>
                    <a:srgbClr val="003300"/>
                  </a:solidFill>
                  <a:latin typeface="Georgia" panose="02040502050405020303" pitchFamily="18" charset="0"/>
                </a:rPr>
                <a:t>учреждения и медицинские организации, занимающиеся изучением и лечением злокачественных новообразований почек.</a:t>
              </a:r>
            </a:p>
          </p:txBody>
        </p:sp>
      </p:grp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4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2" y="116632"/>
            <a:ext cx="4499991" cy="778098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rgbClr val="8F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2400" dirty="0">
              <a:solidFill>
                <a:srgbClr val="8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1790581" y="755267"/>
            <a:ext cx="4536520" cy="5580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3538" algn="just">
              <a:buNone/>
            </a:pPr>
            <a:endParaRPr lang="ru-RU" sz="1800" dirty="0">
              <a:latin typeface="Georgia" panose="02040502050405020303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3"/>
          <a:srcRect r="33389" b="2655"/>
          <a:stretch/>
        </p:blipFill>
        <p:spPr>
          <a:xfrm>
            <a:off x="1790582" y="1144315"/>
            <a:ext cx="3259901" cy="242796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4"/>
          <a:srcRect t="838" r="1516"/>
          <a:stretch/>
        </p:blipFill>
        <p:spPr>
          <a:xfrm>
            <a:off x="1807422" y="3752984"/>
            <a:ext cx="3259901" cy="270528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20" y="1137139"/>
            <a:ext cx="2427964" cy="24279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88" y="1137139"/>
            <a:ext cx="2427964" cy="24279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20" y="3724276"/>
            <a:ext cx="2733997" cy="27339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r="7380"/>
          <a:stretch/>
        </p:blipFill>
        <p:spPr>
          <a:xfrm>
            <a:off x="7695632" y="3726639"/>
            <a:ext cx="2469021" cy="27282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6387"/>
            <a:ext cx="4781550" cy="1143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-744760" y="174047"/>
            <a:ext cx="5337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Набор данных</a:t>
            </a:r>
          </a:p>
        </p:txBody>
      </p:sp>
    </p:spTree>
    <p:extLst>
      <p:ext uri="{BB962C8B-B14F-4D97-AF65-F5344CB8AC3E}">
        <p14:creationId xmlns:p14="http://schemas.microsoft.com/office/powerpoint/2010/main" val="124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19336" y="113813"/>
            <a:ext cx="5847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1B3600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</a:t>
            </a:r>
            <a:endParaRPr lang="ru-RU" sz="2800" b="1" dirty="0">
              <a:solidFill>
                <a:srgbClr val="1B3600"/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6240016" y="2052000"/>
            <a:ext cx="5578238" cy="2737582"/>
            <a:chOff x="5990370" y="2301491"/>
            <a:chExt cx="5827882" cy="2352234"/>
          </a:xfrm>
        </p:grpSpPr>
        <p:pic>
          <p:nvPicPr>
            <p:cNvPr id="18" name="Picture 4" descr="aid_colo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370" y="2301491"/>
              <a:ext cx="5827882" cy="80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6096000" y="3330286"/>
              <a:ext cx="561662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Определяет </a:t>
              </a: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признаки локальных объемных образований в почках, отличающегося по плотности от окружающей паренхимы на </a:t>
              </a:r>
              <a:r>
                <a:rPr lang="ru-RU" sz="2000" dirty="0" err="1">
                  <a:solidFill>
                    <a:srgbClr val="1B3600"/>
                  </a:solidFill>
                  <a:latin typeface="Georgia" panose="02040502050405020303" pitchFamily="18" charset="0"/>
                </a:rPr>
                <a:t>нативных</a:t>
              </a: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 изображениях. </a:t>
              </a: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216000" y="2052000"/>
            <a:ext cx="588961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/>
            <a:r>
              <a:rPr lang="ru-RU" sz="2400" b="1" dirty="0" smtClean="0">
                <a:solidFill>
                  <a:srgbClr val="2C5000"/>
                </a:solidFill>
                <a:latin typeface="Georgia" panose="02040502050405020303" pitchFamily="18" charset="0"/>
              </a:rPr>
              <a:t>Наши </a:t>
            </a:r>
            <a:r>
              <a:rPr lang="ru-RU" sz="2400" b="1" dirty="0">
                <a:solidFill>
                  <a:srgbClr val="2C5000"/>
                </a:solidFill>
                <a:latin typeface="Georgia" panose="02040502050405020303" pitchFamily="18" charset="0"/>
              </a:rPr>
              <a:t>отличия</a:t>
            </a:r>
            <a:endParaRPr lang="ru-RU" sz="2400" dirty="0"/>
          </a:p>
          <a:p>
            <a:endParaRPr lang="en-US" sz="800" dirty="0" smtClean="0">
              <a:solidFill>
                <a:srgbClr val="1B360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rgbClr val="1B3600"/>
                </a:solidFill>
                <a:latin typeface="Georgia" panose="02040502050405020303" pitchFamily="18" charset="0"/>
              </a:rPr>
              <a:t>Анализ большего спектра патологий, реальные данные</a:t>
            </a:r>
            <a:r>
              <a:rPr lang="ru-RU" sz="2400" dirty="0">
                <a:solidFill>
                  <a:srgbClr val="1B3600"/>
                </a:solidFill>
                <a:latin typeface="Georgia" panose="02040502050405020303" pitchFamily="18" charset="0"/>
              </a:rPr>
              <a:t>;</a:t>
            </a:r>
            <a:endParaRPr lang="ru-RU" sz="2400" dirty="0" smtClean="0">
              <a:solidFill>
                <a:srgbClr val="1B360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400" dirty="0" smtClean="0">
              <a:solidFill>
                <a:srgbClr val="1B360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rgbClr val="1B3600"/>
                </a:solidFill>
                <a:latin typeface="Georgia" panose="02040502050405020303" pitchFamily="18" charset="0"/>
              </a:rPr>
              <a:t>Интеграция </a:t>
            </a:r>
            <a:r>
              <a:rPr lang="ru-RU" sz="2400" dirty="0">
                <a:solidFill>
                  <a:srgbClr val="1B3600"/>
                </a:solidFill>
                <a:latin typeface="Georgia" panose="02040502050405020303" pitchFamily="18" charset="0"/>
              </a:rPr>
              <a:t>с </a:t>
            </a:r>
            <a:r>
              <a:rPr lang="ru-RU" sz="2400" b="1" dirty="0">
                <a:solidFill>
                  <a:srgbClr val="1B3600"/>
                </a:solidFill>
                <a:latin typeface="Georgia" panose="02040502050405020303" pitchFamily="18" charset="0"/>
              </a:rPr>
              <a:t>МИС и </a:t>
            </a:r>
            <a:r>
              <a:rPr lang="ru-RU" sz="2400" b="1" dirty="0" smtClean="0">
                <a:solidFill>
                  <a:srgbClr val="1B3600"/>
                </a:solidFill>
                <a:latin typeface="Georgia" panose="02040502050405020303" pitchFamily="18" charset="0"/>
              </a:rPr>
              <a:t>БАРС;</a:t>
            </a:r>
            <a:endParaRPr lang="en-US" sz="2400" b="1" dirty="0" smtClean="0">
              <a:solidFill>
                <a:srgbClr val="1B360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400" dirty="0">
              <a:solidFill>
                <a:srgbClr val="1B3600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rgbClr val="1B3600"/>
                </a:solidFill>
                <a:latin typeface="Georgia" panose="02040502050405020303" pitchFamily="18" charset="0"/>
              </a:rPr>
              <a:t>Стоимость </a:t>
            </a:r>
            <a:r>
              <a:rPr lang="ru-RU" sz="2400" dirty="0">
                <a:solidFill>
                  <a:srgbClr val="1B3600"/>
                </a:solidFill>
                <a:latin typeface="Georgia" panose="02040502050405020303" pitchFamily="18" charset="0"/>
              </a:rPr>
              <a:t>в 3 раза ниже зарубежных </a:t>
            </a:r>
            <a:r>
              <a:rPr lang="ru-RU" sz="2400" dirty="0" smtClean="0">
                <a:solidFill>
                  <a:srgbClr val="1B3600"/>
                </a:solidFill>
                <a:latin typeface="Georgia" panose="02040502050405020303" pitchFamily="18" charset="0"/>
              </a:rPr>
              <a:t>аналогов. </a:t>
            </a:r>
            <a:endParaRPr lang="ru-RU" sz="2400" dirty="0">
              <a:solidFill>
                <a:srgbClr val="1B36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896200" y="1008956"/>
            <a:ext cx="2232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1B5E20"/>
                </a:solidFill>
                <a:latin typeface="Georgia" panose="02040502050405020303" pitchFamily="18" charset="0"/>
              </a:rPr>
              <a:t>Интеграция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/>
          <a:stretch/>
        </p:blipFill>
        <p:spPr>
          <a:xfrm>
            <a:off x="6359277" y="1442393"/>
            <a:ext cx="5712271" cy="4362871"/>
          </a:xfrm>
          <a:prstGeom prst="rect">
            <a:avLst/>
          </a:prstGeom>
        </p:spPr>
      </p:pic>
      <p:grpSp>
        <p:nvGrpSpPr>
          <p:cNvPr id="22" name="Группа 21"/>
          <p:cNvGrpSpPr/>
          <p:nvPr/>
        </p:nvGrpSpPr>
        <p:grpSpPr>
          <a:xfrm>
            <a:off x="335322" y="1913253"/>
            <a:ext cx="6096000" cy="3167713"/>
            <a:chOff x="-85624" y="2236796"/>
            <a:chExt cx="6096000" cy="3167713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-85624" y="2236796"/>
              <a:ext cx="6096000" cy="21852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400" b="1" i="0" u="none" strike="noStrike" cap="none" normalizeH="0" baseline="0" dirty="0" smtClean="0">
                  <a:ln>
                    <a:noFill/>
                  </a:ln>
                  <a:solidFill>
                    <a:srgbClr val="1B5E20"/>
                  </a:solidFill>
                  <a:effectLst/>
                  <a:latin typeface="Georgia" panose="02040502050405020303" pitchFamily="18" charset="0"/>
                  <a:cs typeface="Times New Roman" panose="02020603050405020304" pitchFamily="18" charset="0"/>
                </a:rPr>
                <a:t>Диагностика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altLang="ru-RU" sz="800" b="1" i="0" u="none" strike="noStrike" cap="none" normalizeH="0" baseline="0" dirty="0" smtClean="0">
                <a:ln>
                  <a:noFill/>
                </a:ln>
                <a:solidFill>
                  <a:srgbClr val="1B5E20"/>
                </a:solidFill>
                <a:effectLst/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ru-RU" altLang="ru-RU" sz="2000" b="0" i="0" u="none" strike="noStrike" cap="none" normalizeH="0" baseline="0" dirty="0" smtClean="0">
                  <a:ln>
                    <a:noFill/>
                  </a:ln>
                  <a:solidFill>
                    <a:srgbClr val="1B3600"/>
                  </a:solidFill>
                  <a:effectLst/>
                  <a:latin typeface="Georgia" panose="02040502050405020303" pitchFamily="18" charset="0"/>
                  <a:cs typeface="Times New Roman" panose="02020603050405020304" pitchFamily="18" charset="0"/>
                </a:rPr>
                <a:t>База</a:t>
              </a:r>
              <a:r>
                <a:rPr kumimoji="0" lang="ru-RU" altLang="ru-RU" sz="2000" b="0" i="0" u="none" strike="noStrike" cap="none" normalizeH="0" dirty="0" smtClean="0">
                  <a:ln>
                    <a:noFill/>
                  </a:ln>
                  <a:solidFill>
                    <a:srgbClr val="1B3600"/>
                  </a:solidFill>
                  <a:effectLst/>
                  <a:latin typeface="Georgia" panose="02040502050405020303" pitchFamily="18" charset="0"/>
                  <a:cs typeface="Times New Roman" panose="02020603050405020304" pitchFamily="18" charset="0"/>
                </a:rPr>
                <a:t> знаний</a:t>
              </a:r>
              <a:r>
                <a:rPr kumimoji="0" lang="ru-RU" altLang="ru-RU" sz="2000" b="0" i="0" u="none" strike="noStrike" cap="none" normalizeH="0" baseline="0" dirty="0" smtClean="0">
                  <a:ln>
                    <a:noFill/>
                  </a:ln>
                  <a:solidFill>
                    <a:srgbClr val="1B3600"/>
                  </a:solidFill>
                  <a:effectLst/>
                  <a:latin typeface="Georgia" panose="02040502050405020303" pitchFamily="18" charset="0"/>
                  <a:cs typeface="Times New Roman" panose="02020603050405020304" pitchFamily="18" charset="0"/>
                </a:rPr>
                <a:t> (30 000+ снимков, 400+ КТ исследований с контрастированием)</a:t>
              </a:r>
              <a:r>
                <a:rPr lang="en-US" alt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;</a:t>
              </a:r>
              <a:endParaRPr kumimoji="0" lang="en-US" altLang="ru-RU" sz="2400" b="0" i="0" u="none" strike="noStrike" cap="none" normalizeH="0" baseline="0" dirty="0" smtClean="0">
                <a:ln>
                  <a:noFill/>
                </a:ln>
                <a:solidFill>
                  <a:srgbClr val="1B3600"/>
                </a:solidFill>
                <a:effectLst/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342900" lvl="0" indent="-342900">
                <a:buFont typeface="Wingdings" panose="05000000000000000000" pitchFamily="2" charset="2"/>
                <a:buChar char="Ø"/>
              </a:pPr>
              <a:r>
                <a:rPr lang="ru-RU" alt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Реальные данные;</a:t>
              </a:r>
            </a:p>
            <a:p>
              <a:pPr marL="342900" lvl="0" indent="-342900">
                <a:buFont typeface="Wingdings" panose="05000000000000000000" pitchFamily="2" charset="2"/>
                <a:buChar char="Ø"/>
              </a:pPr>
              <a:r>
                <a:rPr lang="ru-RU" alt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Возможность расширения перечня патологий. </a:t>
              </a:r>
              <a:endParaRPr lang="ru-RU" altLang="ru-RU" sz="2000" dirty="0">
                <a:solidFill>
                  <a:srgbClr val="1B3600"/>
                </a:solidFill>
                <a:latin typeface="Georgia" panose="02040502050405020303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B3600"/>
                </a:solidFill>
                <a:effectLst/>
                <a:latin typeface="Georgia" panose="02040502050405020303" pitchFamily="18" charset="0"/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-85624" y="4327291"/>
              <a:ext cx="609599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400" b="1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Выгода клиник</a:t>
              </a:r>
            </a:p>
            <a:p>
              <a:r>
                <a:rPr lang="ru-RU" sz="2000" dirty="0" smtClean="0">
                  <a:solidFill>
                    <a:srgbClr val="2E7D32"/>
                  </a:solidFill>
                  <a:latin typeface="Georgia" panose="02040502050405020303" pitchFamily="18" charset="0"/>
                </a:rPr>
                <a:t>⌛</a:t>
              </a:r>
              <a:r>
                <a:rPr lang="ru-RU" sz="2000" dirty="0">
                  <a:solidFill>
                    <a:srgbClr val="2E7D32"/>
                  </a:solidFill>
                  <a:latin typeface="Georgia" panose="02040502050405020303" pitchFamily="18" charset="0"/>
                </a:rPr>
                <a:t> </a:t>
              </a:r>
              <a:r>
                <a:rPr lang="ru-RU" sz="2000" dirty="0" smtClean="0">
                  <a:solidFill>
                    <a:srgbClr val="2E7D32"/>
                  </a:solidFill>
                  <a:latin typeface="Georgia" panose="02040502050405020303" pitchFamily="18" charset="0"/>
                </a:rPr>
                <a:t>   </a:t>
              </a: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Сокращение </a:t>
              </a: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времени с 2 дней → 15 </a:t>
              </a: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мин;</a:t>
              </a:r>
              <a:endParaRPr lang="ru-RU" sz="2000" dirty="0">
                <a:solidFill>
                  <a:srgbClr val="1B3600"/>
                </a:solidFill>
                <a:latin typeface="Georgia" panose="02040502050405020303" pitchFamily="18" charset="0"/>
              </a:endParaRPr>
            </a:p>
            <a:p>
              <a:r>
                <a:rPr lang="ru-RU" sz="2000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📉</a:t>
              </a: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 </a:t>
              </a: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  −</a:t>
              </a: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25% осложнений (пилотные данные).</a:t>
              </a:r>
              <a:endParaRPr lang="ru-RU" sz="2000" b="0" i="0" dirty="0">
                <a:solidFill>
                  <a:srgbClr val="1B3600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0" y="134004"/>
            <a:ext cx="2711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1B3600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Решение</a:t>
            </a:r>
            <a:endParaRPr lang="ru-RU" sz="2800" b="1" dirty="0">
              <a:solidFill>
                <a:srgbClr val="1B3600"/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79376" y="3010477"/>
            <a:ext cx="11305256" cy="271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3300"/>
                </a:solidFill>
                <a:latin typeface="Georgia" panose="020405020504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Задачи</a:t>
            </a:r>
            <a:endParaRPr lang="en-US" sz="2400" b="1" dirty="0">
              <a:solidFill>
                <a:srgbClr val="003300"/>
              </a:solidFill>
              <a:latin typeface="Georgia" panose="020405020504050203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44500" algn="just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Формирование обучающего набора данных;</a:t>
            </a:r>
            <a:endParaRPr lang="ru-RU" sz="2400" dirty="0">
              <a:solidFill>
                <a:srgbClr val="003300"/>
              </a:solidFill>
              <a:latin typeface="Georgia" panose="020405020504050203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44500" algn="just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Выбор архитектуры, реализация и обучение модели интеллектуальной системы на подготовленных данных;</a:t>
            </a:r>
            <a:endParaRPr lang="ru-RU" sz="2400" dirty="0">
              <a:solidFill>
                <a:srgbClr val="003300"/>
              </a:solidFill>
              <a:latin typeface="Georgia" panose="020405020504050203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44500" algn="just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Разработка пользовательского интерфейса;</a:t>
            </a:r>
            <a:endParaRPr lang="ru-RU" sz="2400" dirty="0">
              <a:solidFill>
                <a:srgbClr val="003300"/>
              </a:solidFill>
              <a:latin typeface="Georgia" panose="020405020504050203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44500" algn="just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Проведение комплексного тестирования.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115142"/>
            <a:ext cx="4457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целях и задачах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79376" y="1026602"/>
            <a:ext cx="113052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0033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Цель </a:t>
            </a:r>
          </a:p>
          <a:p>
            <a:pPr indent="444500" algn="just"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033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Разработка интеллектуальной системы распознавания изображений компьютерной томографии брюшной полости для диагностики </a:t>
            </a:r>
            <a:r>
              <a:rPr lang="ru-RU" sz="2400" dirty="0" smtClean="0">
                <a:solidFill>
                  <a:srgbClr val="0033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заболеваний </a:t>
            </a:r>
            <a:r>
              <a:rPr lang="ru-RU" sz="2400" dirty="0">
                <a:solidFill>
                  <a:srgbClr val="0033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почек.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19337" y="113813"/>
            <a:ext cx="3816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1B3600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Дорожная карта</a:t>
            </a:r>
            <a:endParaRPr lang="ru-RU" sz="2800" b="1" dirty="0">
              <a:solidFill>
                <a:srgbClr val="1B3600"/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27662" y="113813"/>
            <a:ext cx="866915" cy="86691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64" y="1124744"/>
            <a:ext cx="9040872" cy="48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76303" y="110914"/>
            <a:ext cx="29673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1B3600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Что </a:t>
            </a:r>
            <a:r>
              <a:rPr lang="ru-RU" sz="2800" b="1" dirty="0" smtClean="0">
                <a:solidFill>
                  <a:srgbClr val="1B3600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сделано</a:t>
            </a:r>
            <a:endParaRPr lang="ru-RU" sz="2800" b="1" dirty="0">
              <a:solidFill>
                <a:srgbClr val="1B3600"/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grpSp>
        <p:nvGrpSpPr>
          <p:cNvPr id="4" name="Группа 3"/>
          <p:cNvGrpSpPr/>
          <p:nvPr/>
        </p:nvGrpSpPr>
        <p:grpSpPr>
          <a:xfrm>
            <a:off x="335360" y="3392736"/>
            <a:ext cx="5130566" cy="2400657"/>
            <a:chOff x="7075205" y="2021789"/>
            <a:chExt cx="4884139" cy="2400657"/>
          </a:xfrm>
        </p:grpSpPr>
        <p:sp>
          <p:nvSpPr>
            <p:cNvPr id="21" name="TextBox 20"/>
            <p:cNvSpPr txBox="1"/>
            <p:nvPr/>
          </p:nvSpPr>
          <p:spPr>
            <a:xfrm>
              <a:off x="7075205" y="2021789"/>
              <a:ext cx="4660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41325">
                <a:buFont typeface="Wingdings" panose="05000000000000000000" pitchFamily="2" charset="2"/>
                <a:buChar char="Ø"/>
              </a:pPr>
              <a:r>
                <a:rPr lang="ru-RU" sz="2400" b="1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Мы фиксируем</a:t>
              </a:r>
              <a:endParaRPr lang="ru-RU" sz="2400" b="1" dirty="0">
                <a:solidFill>
                  <a:srgbClr val="1B5E2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7299044" y="2483454"/>
              <a:ext cx="46603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Кисты </a:t>
              </a: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(по </a:t>
              </a:r>
              <a:r>
                <a:rPr lang="en-US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BOSNIAK</a:t>
              </a: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);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Аденомы;</a:t>
              </a:r>
              <a:endParaRPr lang="ru-RU" sz="2000" dirty="0">
                <a:solidFill>
                  <a:srgbClr val="1B3600"/>
                </a:solidFill>
                <a:latin typeface="Georgia" panose="02040502050405020303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 err="1">
                  <a:solidFill>
                    <a:srgbClr val="1B3600"/>
                  </a:solidFill>
                  <a:latin typeface="Georgia" panose="02040502050405020303" pitchFamily="18" charset="0"/>
                </a:rPr>
                <a:t>Ангиомиолипомы</a:t>
              </a: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;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Почечно-клеточный </a:t>
              </a: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рак;</a:t>
              </a:r>
              <a:endParaRPr lang="ru-RU" sz="2000" dirty="0">
                <a:solidFill>
                  <a:srgbClr val="1B3600"/>
                </a:solidFill>
                <a:latin typeface="Georgia" panose="02040502050405020303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>
                  <a:solidFill>
                    <a:srgbClr val="1B3600"/>
                  </a:solidFill>
                  <a:latin typeface="Georgia" panose="02040502050405020303" pitchFamily="18" charset="0"/>
                </a:rPr>
                <a:t>Нефролитиаз (МКБ);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 err="1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Поликистоз</a:t>
              </a: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.</a:t>
              </a:r>
              <a:endParaRPr lang="ru-RU" sz="2000" dirty="0">
                <a:solidFill>
                  <a:srgbClr val="1B360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335360" y="1052736"/>
            <a:ext cx="5130564" cy="2152466"/>
            <a:chOff x="456495" y="3123071"/>
            <a:chExt cx="6216838" cy="2152466"/>
          </a:xfrm>
        </p:grpSpPr>
        <p:sp>
          <p:nvSpPr>
            <p:cNvPr id="34" name="TextBox 33"/>
            <p:cNvSpPr txBox="1"/>
            <p:nvPr/>
          </p:nvSpPr>
          <p:spPr>
            <a:xfrm>
              <a:off x="456495" y="3123071"/>
              <a:ext cx="612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5125" indent="-365125">
                <a:buFont typeface="Wingdings" panose="05000000000000000000" pitchFamily="2" charset="2"/>
                <a:buChar char="Ø"/>
              </a:pPr>
              <a:r>
                <a:rPr lang="ru-RU" sz="2400" b="1" dirty="0" smtClean="0">
                  <a:solidFill>
                    <a:srgbClr val="1B5E20"/>
                  </a:solidFill>
                  <a:latin typeface="Georgia" panose="02040502050405020303" pitchFamily="18" charset="0"/>
                </a:rPr>
                <a:t>Разнообразие данных</a:t>
              </a:r>
              <a:endParaRPr lang="ru-RU" sz="2400" b="1" dirty="0">
                <a:solidFill>
                  <a:srgbClr val="1B5E2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691629" y="3644321"/>
              <a:ext cx="5981704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Подковообразная почка;</a:t>
              </a:r>
              <a:endParaRPr lang="ru-RU" sz="2000" dirty="0">
                <a:solidFill>
                  <a:srgbClr val="1B3600"/>
                </a:solidFill>
                <a:latin typeface="Georgia" panose="02040502050405020303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 err="1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Дистопия</a:t>
              </a: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;</a:t>
              </a:r>
              <a:endParaRPr lang="ru-RU" sz="2000" dirty="0">
                <a:solidFill>
                  <a:srgbClr val="1B3600"/>
                </a:solidFill>
                <a:latin typeface="Georgia" panose="02040502050405020303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Агенезия;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Резекция и </a:t>
              </a:r>
              <a:r>
                <a:rPr lang="ru-RU" sz="2000" dirty="0" err="1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нефрактомия</a:t>
              </a:r>
              <a:r>
                <a:rPr lang="ru-RU" sz="2000" dirty="0" smtClean="0">
                  <a:solidFill>
                    <a:srgbClr val="1B3600"/>
                  </a:solidFill>
                  <a:latin typeface="Georgia" panose="02040502050405020303" pitchFamily="18" charset="0"/>
                </a:rPr>
                <a:t> почки;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ru-RU" sz="2000" dirty="0" err="1" smtClean="0">
                  <a:solidFill>
                    <a:srgbClr val="0B3D2C"/>
                  </a:solidFill>
                  <a:latin typeface="Georgia" panose="02040502050405020303" pitchFamily="18" charset="0"/>
                </a:rPr>
                <a:t>Нефростома</a:t>
              </a:r>
              <a:r>
                <a:rPr lang="ru-RU" sz="2000" dirty="0" smtClean="0">
                  <a:solidFill>
                    <a:srgbClr val="0B3D2C"/>
                  </a:solidFill>
                  <a:latin typeface="Georgia" panose="02040502050405020303" pitchFamily="18" charset="0"/>
                </a:rPr>
                <a:t>.</a:t>
              </a:r>
              <a:endParaRPr lang="ru-RU" sz="2000" dirty="0">
                <a:solidFill>
                  <a:srgbClr val="1B3600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925" y="996241"/>
            <a:ext cx="6077034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7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8" y="1744357"/>
            <a:ext cx="12192000" cy="18826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7698"/>
            <a:ext cx="12192000" cy="19579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2753"/>
            <a:ext cx="4781550" cy="1143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134004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Ключевая проблема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66734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13111</TotalTime>
  <Words>1580</Words>
  <Application>Microsoft Office PowerPoint</Application>
  <PresentationFormat>Широкоэкранный</PresentationFormat>
  <Paragraphs>305</Paragraphs>
  <Slides>30</Slides>
  <Notes>29</Notes>
  <HiddenSlides>11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1" baseType="lpstr">
      <vt:lpstr>SimSun</vt:lpstr>
      <vt:lpstr>Amiri Quran</vt:lpstr>
      <vt:lpstr>Arial</vt:lpstr>
      <vt:lpstr>Bookman Old Style</vt:lpstr>
      <vt:lpstr>Calibri</vt:lpstr>
      <vt:lpstr>Georgia</vt:lpstr>
      <vt:lpstr>Helvetica Neue</vt:lpstr>
      <vt:lpstr>Tahoma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 </vt:lpstr>
      <vt:lpstr>Презентация PowerPoint</vt:lpstr>
      <vt:lpstr> </vt:lpstr>
      <vt:lpstr>Презентация PowerPoint</vt:lpstr>
      <vt:lpstr>Презентация PowerPoint</vt:lpstr>
      <vt:lpstr> </vt:lpstr>
    </vt:vector>
  </TitlesOfParts>
  <Company>FASIE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Студенческий  Стартап</dc:title>
  <dc:creator>Позднякова Елена Николаевна</dc:creator>
  <cp:lastModifiedBy>Maria</cp:lastModifiedBy>
  <cp:revision>1077</cp:revision>
  <dcterms:created xsi:type="dcterms:W3CDTF">2023-02-08T09:03:57Z</dcterms:created>
  <dcterms:modified xsi:type="dcterms:W3CDTF">2025-06-25T17:34:11Z</dcterms:modified>
</cp:coreProperties>
</file>